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notesSlides/notesSlide6.xml" ContentType="application/vnd.openxmlformats-officedocument.presentationml.notesSlide+xml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4022" r:id="rId2"/>
    <p:sldMasterId id="2147484034" r:id="rId3"/>
    <p:sldMasterId id="2147484046" r:id="rId4"/>
    <p:sldMasterId id="2147484058" r:id="rId5"/>
    <p:sldMasterId id="2147484070" r:id="rId6"/>
  </p:sldMasterIdLst>
  <p:notesMasterIdLst>
    <p:notesMasterId r:id="rId52"/>
  </p:notesMasterIdLst>
  <p:sldIdLst>
    <p:sldId id="333" r:id="rId7"/>
    <p:sldId id="336" r:id="rId8"/>
    <p:sldId id="334" r:id="rId9"/>
    <p:sldId id="335" r:id="rId10"/>
    <p:sldId id="337" r:id="rId11"/>
    <p:sldId id="338" r:id="rId12"/>
    <p:sldId id="339" r:id="rId13"/>
    <p:sldId id="340" r:id="rId14"/>
    <p:sldId id="342" r:id="rId15"/>
    <p:sldId id="360" r:id="rId16"/>
    <p:sldId id="266" r:id="rId17"/>
    <p:sldId id="268" r:id="rId18"/>
    <p:sldId id="267" r:id="rId19"/>
    <p:sldId id="269" r:id="rId20"/>
    <p:sldId id="271" r:id="rId21"/>
    <p:sldId id="361" r:id="rId22"/>
    <p:sldId id="357" r:id="rId23"/>
    <p:sldId id="362" r:id="rId24"/>
    <p:sldId id="358" r:id="rId25"/>
    <p:sldId id="364" r:id="rId26"/>
    <p:sldId id="366" r:id="rId27"/>
    <p:sldId id="365" r:id="rId28"/>
    <p:sldId id="279" r:id="rId29"/>
    <p:sldId id="300" r:id="rId30"/>
    <p:sldId id="301" r:id="rId31"/>
    <p:sldId id="363" r:id="rId32"/>
    <p:sldId id="343" r:id="rId33"/>
    <p:sldId id="272" r:id="rId34"/>
    <p:sldId id="281" r:id="rId35"/>
    <p:sldId id="344" r:id="rId36"/>
    <p:sldId id="345" r:id="rId37"/>
    <p:sldId id="346" r:id="rId38"/>
    <p:sldId id="347" r:id="rId39"/>
    <p:sldId id="348" r:id="rId40"/>
    <p:sldId id="355" r:id="rId41"/>
    <p:sldId id="356" r:id="rId42"/>
    <p:sldId id="350" r:id="rId43"/>
    <p:sldId id="351" r:id="rId44"/>
    <p:sldId id="352" r:id="rId45"/>
    <p:sldId id="353" r:id="rId46"/>
    <p:sldId id="354" r:id="rId47"/>
    <p:sldId id="367" r:id="rId48"/>
    <p:sldId id="368" r:id="rId49"/>
    <p:sldId id="371" r:id="rId50"/>
    <p:sldId id="284" r:id="rId5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50" d="100"/>
          <a:sy n="150" d="100"/>
        </p:scale>
        <p:origin x="-80" y="-5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notesMaster" Target="notesMasters/notesMaster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Relationship Id="rId2" Type="http://schemas.openxmlformats.org/officeDocument/2006/relationships/image" Target="../media/image14.emf"/><Relationship Id="rId3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Relationship Id="rId2" Type="http://schemas.openxmlformats.org/officeDocument/2006/relationships/image" Target="../media/image63.emf"/><Relationship Id="rId3" Type="http://schemas.openxmlformats.org/officeDocument/2006/relationships/image" Target="../media/image64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4" Type="http://schemas.openxmlformats.org/officeDocument/2006/relationships/image" Target="../media/image74.wmf"/><Relationship Id="rId5" Type="http://schemas.openxmlformats.org/officeDocument/2006/relationships/image" Target="../media/image75.wmf"/><Relationship Id="rId6" Type="http://schemas.openxmlformats.org/officeDocument/2006/relationships/image" Target="../media/image76.wmf"/><Relationship Id="rId1" Type="http://schemas.openxmlformats.org/officeDocument/2006/relationships/image" Target="../media/image71.wmf"/><Relationship Id="rId2" Type="http://schemas.openxmlformats.org/officeDocument/2006/relationships/image" Target="../media/image7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Relationship Id="rId2" Type="http://schemas.openxmlformats.org/officeDocument/2006/relationships/image" Target="../media/image8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1B5B5659-CE19-C34C-B563-96E371C24862}" type="datetimeFigureOut">
              <a:rPr lang="en-US"/>
              <a:pPr>
                <a:defRPr/>
              </a:pPr>
              <a:t>1/23/16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0DC12FF8-A4DF-D045-83CC-9C9B98072F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5378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5FFAC53-72E5-0E46-BB2A-A49C7A95EB03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1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A2603FE-31E2-BE4A-9302-1EC11EB67433}" type="slidenum">
              <a:rPr lang="en-US" sz="1200"/>
              <a:pPr eaLnBrk="1" hangingPunct="1"/>
              <a:t>23</a:t>
            </a:fld>
            <a:endParaRPr lang="en-US" sz="1200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FAFCCA2-56CD-904A-9ACA-85EC4957D36D}" type="slidenum">
              <a:rPr lang="en-US" sz="1200"/>
              <a:pPr eaLnBrk="1" hangingPunct="1"/>
              <a:t>25</a:t>
            </a:fld>
            <a:endParaRPr 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314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9DB572EE-BAFF-854C-BBC6-08D7109D69CE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8499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499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6361" y="4342534"/>
            <a:ext cx="5482478" cy="411018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187A4-D428-5746-800A-B46763E51FE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1556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pPr>
              <a:defRPr/>
            </a:pPr>
            <a:fld id="{9EC5D8F9-686D-B346-80AA-177A4C8545B3}" type="datetimeFigureOut">
              <a:rPr lang="en-US"/>
              <a:pPr>
                <a:defRPr/>
              </a:pPr>
              <a:t>1/23/16</a:t>
            </a:fld>
            <a:endParaRPr lang="en-US"/>
          </a:p>
        </p:txBody>
      </p:sp>
      <p:sp>
        <p:nvSpPr>
          <p:cNvPr id="5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pPr>
              <a:defRPr/>
            </a:pPr>
            <a:fld id="{DDCC5334-4B8C-2B40-9614-1CE1FA05F7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321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9418FE-1A57-EB40-AB6A-3E35F2DD9F6F}" type="datetimeFigureOut">
              <a:rPr lang="en-US"/>
              <a:pPr>
                <a:defRPr/>
              </a:pPr>
              <a:t>1/23/16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D2AE2F-B6AA-C140-9FE9-F68A2E3B3E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263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3B050E-6DED-C94B-B57E-2CDC679F64D1}" type="datetimeFigureOut">
              <a:rPr lang="en-US"/>
              <a:pPr>
                <a:defRPr/>
              </a:pPr>
              <a:t>1/23/16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91907B-341C-5245-B454-522FA06AA3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9150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327E40-DDDF-6F43-A21C-4ED222EA8D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728739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A7773-06D9-F34E-A1F5-D48163A4CFC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4444B-8753-7A41-93B0-14F3C9EE679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3502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E30F-34D6-C542-916D-4B8CF0BDB2C7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4444B-8753-7A41-93B0-14F3C9EE679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99966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B21E-C1C9-A548-ADFE-2C8F1B0BFDB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4444B-8753-7A41-93B0-14F3C9EE679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07407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C6CE5-602A-B140-A6F1-DE869D24AB81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4444B-8753-7A41-93B0-14F3C9EE679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37828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A02F-560A-514E-8E73-22EDDCD9252E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4444B-8753-7A41-93B0-14F3C9EE679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81529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FEFC6-E920-3141-872F-952710D61CD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4444B-8753-7A41-93B0-14F3C9EE679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69887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F83DF-F6AB-584F-931F-CF111E3CE368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4444B-8753-7A41-93B0-14F3C9EE679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2939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133232-1B85-B140-8F28-B6D774082E12}" type="datetimeFigureOut">
              <a:rPr lang="en-US"/>
              <a:pPr>
                <a:defRPr/>
              </a:pPr>
              <a:t>1/23/16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05C46C-81D8-1F4F-8C9C-A6A3049268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7376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F1ECE-EA85-2841-8FE6-2B2FFB67718D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4444B-8753-7A41-93B0-14F3C9EE679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17062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66377-A217-FD47-98D9-68BC9D5411A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4444B-8753-7A41-93B0-14F3C9EE679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62256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3A440-210E-8D44-A144-C6614336970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4444B-8753-7A41-93B0-14F3C9EE679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15364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1670B-4E93-6C4C-A705-F9F880742462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4444B-8753-7A41-93B0-14F3C9EE679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46118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2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6418" indent="0" algn="ctr">
              <a:buNone/>
              <a:defRPr/>
            </a:lvl2pPr>
            <a:lvl3pPr marL="912848" indent="0" algn="ctr">
              <a:buNone/>
              <a:defRPr/>
            </a:lvl3pPr>
            <a:lvl4pPr marL="1369280" indent="0" algn="ctr">
              <a:buNone/>
              <a:defRPr/>
            </a:lvl4pPr>
            <a:lvl5pPr marL="1825704" indent="0" algn="ctr">
              <a:buNone/>
              <a:defRPr/>
            </a:lvl5pPr>
            <a:lvl6pPr marL="2282126" indent="0" algn="ctr">
              <a:buNone/>
              <a:defRPr/>
            </a:lvl6pPr>
            <a:lvl7pPr marL="2738556" indent="0" algn="ctr">
              <a:buNone/>
              <a:defRPr/>
            </a:lvl7pPr>
            <a:lvl8pPr marL="3194979" indent="0" algn="ctr">
              <a:buNone/>
              <a:defRPr/>
            </a:lvl8pPr>
            <a:lvl9pPr marL="36514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Text Box 15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7315200" y="6400800"/>
            <a:ext cx="1828800" cy="457200"/>
          </a:xfrm>
          <a:prstGeom prst="rect">
            <a:avLst/>
          </a:prstGeom>
        </p:spPr>
        <p:txBody>
          <a:bodyPr lIns="91390" tIns="45697" rIns="91390" bIns="45697"/>
          <a:lstStyle>
            <a:lvl1pPr defTabSz="913926" eaLnBrk="0" hangingPunct="0">
              <a:defRPr>
                <a:solidFill>
                  <a:srgbClr val="FFFFFF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70D1E458-C9EC-7F4F-88F9-D5AD2185C7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970358"/>
      </p:ext>
    </p:extLst>
  </p:cSld>
  <p:clrMapOvr>
    <a:masterClrMapping/>
  </p:clrMapOvr>
  <p:transition xmlns:p14="http://schemas.microsoft.com/office/powerpoint/2010/main" spd="slow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15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7315200" y="6400800"/>
            <a:ext cx="1828800" cy="457200"/>
          </a:xfrm>
          <a:prstGeom prst="rect">
            <a:avLst/>
          </a:prstGeom>
        </p:spPr>
        <p:txBody>
          <a:bodyPr lIns="91390" tIns="45697" rIns="91390" bIns="45697"/>
          <a:lstStyle>
            <a:lvl1pPr defTabSz="913926" eaLnBrk="0" hangingPunct="0">
              <a:defRPr>
                <a:solidFill>
                  <a:srgbClr val="FFFFFF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BE8A80F0-23E9-7B41-9F61-F4EF2CA0F4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480864"/>
      </p:ext>
    </p:extLst>
  </p:cSld>
  <p:clrMapOvr>
    <a:masterClrMapping/>
  </p:clrMapOvr>
  <p:transition xmlns:p14="http://schemas.microsoft.com/office/powerpoint/2010/main" spd="slow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2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3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418" indent="0">
              <a:buNone/>
              <a:defRPr sz="1800"/>
            </a:lvl2pPr>
            <a:lvl3pPr marL="912848" indent="0">
              <a:buNone/>
              <a:defRPr sz="1600"/>
            </a:lvl3pPr>
            <a:lvl4pPr marL="1369280" indent="0">
              <a:buNone/>
              <a:defRPr sz="1400"/>
            </a:lvl4pPr>
            <a:lvl5pPr marL="1825704" indent="0">
              <a:buNone/>
              <a:defRPr sz="1400"/>
            </a:lvl5pPr>
            <a:lvl6pPr marL="2282126" indent="0">
              <a:buNone/>
              <a:defRPr sz="1400"/>
            </a:lvl6pPr>
            <a:lvl7pPr marL="2738556" indent="0">
              <a:buNone/>
              <a:defRPr sz="1400"/>
            </a:lvl7pPr>
            <a:lvl8pPr marL="3194979" indent="0">
              <a:buNone/>
              <a:defRPr sz="1400"/>
            </a:lvl8pPr>
            <a:lvl9pPr marL="3651406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Box 15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7315200" y="6400800"/>
            <a:ext cx="1828800" cy="457200"/>
          </a:xfrm>
          <a:prstGeom prst="rect">
            <a:avLst/>
          </a:prstGeom>
        </p:spPr>
        <p:txBody>
          <a:bodyPr lIns="91390" tIns="45697" rIns="91390" bIns="45697"/>
          <a:lstStyle>
            <a:lvl1pPr defTabSz="913926" eaLnBrk="0" hangingPunct="0">
              <a:defRPr>
                <a:solidFill>
                  <a:srgbClr val="FFFFFF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B08D21E8-3491-724E-A27E-21DB77DAF9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85131"/>
      </p:ext>
    </p:extLst>
  </p:cSld>
  <p:clrMapOvr>
    <a:masterClrMapping/>
  </p:clrMapOvr>
  <p:transition xmlns:p14="http://schemas.microsoft.com/office/powerpoint/2010/main" spd="slow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143004"/>
            <a:ext cx="381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4"/>
            <a:ext cx="381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Box 15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7315200" y="6400800"/>
            <a:ext cx="1828800" cy="457200"/>
          </a:xfrm>
          <a:prstGeom prst="rect">
            <a:avLst/>
          </a:prstGeom>
        </p:spPr>
        <p:txBody>
          <a:bodyPr lIns="91390" tIns="45697" rIns="91390" bIns="45697"/>
          <a:lstStyle>
            <a:lvl1pPr defTabSz="913926" eaLnBrk="0" hangingPunct="0">
              <a:defRPr>
                <a:solidFill>
                  <a:srgbClr val="FFFFFF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DE065781-B8F6-D74A-BA08-0AEBC18C7B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99536"/>
      </p:ext>
    </p:extLst>
  </p:cSld>
  <p:clrMapOvr>
    <a:masterClrMapping/>
  </p:clrMapOvr>
  <p:transition xmlns:p14="http://schemas.microsoft.com/office/powerpoint/2010/main" spd="slow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418" indent="0">
              <a:buNone/>
              <a:defRPr sz="2000" b="1"/>
            </a:lvl2pPr>
            <a:lvl3pPr marL="912848" indent="0">
              <a:buNone/>
              <a:defRPr sz="1800" b="1"/>
            </a:lvl3pPr>
            <a:lvl4pPr marL="1369280" indent="0">
              <a:buNone/>
              <a:defRPr sz="1600" b="1"/>
            </a:lvl4pPr>
            <a:lvl5pPr marL="1825704" indent="0">
              <a:buNone/>
              <a:defRPr sz="1600" b="1"/>
            </a:lvl5pPr>
            <a:lvl6pPr marL="2282126" indent="0">
              <a:buNone/>
              <a:defRPr sz="1600" b="1"/>
            </a:lvl6pPr>
            <a:lvl7pPr marL="2738556" indent="0">
              <a:buNone/>
              <a:defRPr sz="1600" b="1"/>
            </a:lvl7pPr>
            <a:lvl8pPr marL="3194979" indent="0">
              <a:buNone/>
              <a:defRPr sz="1600" b="1"/>
            </a:lvl8pPr>
            <a:lvl9pPr marL="365140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418" indent="0">
              <a:buNone/>
              <a:defRPr sz="2000" b="1"/>
            </a:lvl2pPr>
            <a:lvl3pPr marL="912848" indent="0">
              <a:buNone/>
              <a:defRPr sz="1800" b="1"/>
            </a:lvl3pPr>
            <a:lvl4pPr marL="1369280" indent="0">
              <a:buNone/>
              <a:defRPr sz="1600" b="1"/>
            </a:lvl4pPr>
            <a:lvl5pPr marL="1825704" indent="0">
              <a:buNone/>
              <a:defRPr sz="1600" b="1"/>
            </a:lvl5pPr>
            <a:lvl6pPr marL="2282126" indent="0">
              <a:buNone/>
              <a:defRPr sz="1600" b="1"/>
            </a:lvl6pPr>
            <a:lvl7pPr marL="2738556" indent="0">
              <a:buNone/>
              <a:defRPr sz="1600" b="1"/>
            </a:lvl7pPr>
            <a:lvl8pPr marL="3194979" indent="0">
              <a:buNone/>
              <a:defRPr sz="1600" b="1"/>
            </a:lvl8pPr>
            <a:lvl9pPr marL="365140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Box 15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7315200" y="6400800"/>
            <a:ext cx="1828800" cy="457200"/>
          </a:xfrm>
          <a:prstGeom prst="rect">
            <a:avLst/>
          </a:prstGeom>
        </p:spPr>
        <p:txBody>
          <a:bodyPr lIns="91390" tIns="45697" rIns="91390" bIns="45697"/>
          <a:lstStyle>
            <a:lvl1pPr defTabSz="913926" eaLnBrk="0" hangingPunct="0">
              <a:defRPr>
                <a:solidFill>
                  <a:srgbClr val="FFFFFF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3CF519CA-9DDF-A747-93D6-2960B1B438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932435"/>
      </p:ext>
    </p:extLst>
  </p:cSld>
  <p:clrMapOvr>
    <a:masterClrMapping/>
  </p:clrMapOvr>
  <p:transition xmlns:p14="http://schemas.microsoft.com/office/powerpoint/2010/main" spd="slow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Box 15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7315200" y="6400800"/>
            <a:ext cx="1828800" cy="457200"/>
          </a:xfrm>
          <a:prstGeom prst="rect">
            <a:avLst/>
          </a:prstGeom>
        </p:spPr>
        <p:txBody>
          <a:bodyPr lIns="91390" tIns="45697" rIns="91390" bIns="45697"/>
          <a:lstStyle>
            <a:lvl1pPr defTabSz="913926" eaLnBrk="0" hangingPunct="0">
              <a:defRPr>
                <a:solidFill>
                  <a:srgbClr val="FFFFFF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C586FEFC-7216-B64B-BF26-A880E51A48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694955"/>
      </p:ext>
    </p:extLst>
  </p:cSld>
  <p:clrMapOvr>
    <a:masterClrMapping/>
  </p:clrMapOvr>
  <p:transition xmlns:p14="http://schemas.microsoft.com/office/powerpoint/2010/main"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pPr>
              <a:defRPr/>
            </a:pPr>
            <a:fld id="{47207A3D-3B0B-E041-B9A6-7638527BB858}" type="datetimeFigureOut">
              <a:rPr lang="en-US"/>
              <a:pPr>
                <a:defRPr/>
              </a:pPr>
              <a:t>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pPr>
              <a:defRPr/>
            </a:pPr>
            <a:fld id="{B1A3884F-C596-614A-AEE4-3D06139C42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274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5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7315200" y="6400800"/>
            <a:ext cx="1828800" cy="457200"/>
          </a:xfrm>
          <a:prstGeom prst="rect">
            <a:avLst/>
          </a:prstGeom>
        </p:spPr>
        <p:txBody>
          <a:bodyPr lIns="91390" tIns="45697" rIns="91390" bIns="45697"/>
          <a:lstStyle>
            <a:lvl1pPr defTabSz="913926" eaLnBrk="0" hangingPunct="0">
              <a:defRPr>
                <a:solidFill>
                  <a:srgbClr val="FFFFFF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5DC2A1FE-092C-0540-9798-33D626699D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507548"/>
      </p:ext>
    </p:extLst>
  </p:cSld>
  <p:clrMapOvr>
    <a:masterClrMapping/>
  </p:clrMapOvr>
  <p:transition xmlns:p14="http://schemas.microsoft.com/office/powerpoint/2010/main" spd="slow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4" y="27307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418" indent="0">
              <a:buNone/>
              <a:defRPr sz="1200"/>
            </a:lvl2pPr>
            <a:lvl3pPr marL="912848" indent="0">
              <a:buNone/>
              <a:defRPr sz="1000"/>
            </a:lvl3pPr>
            <a:lvl4pPr marL="1369280" indent="0">
              <a:buNone/>
              <a:defRPr sz="900"/>
            </a:lvl4pPr>
            <a:lvl5pPr marL="1825704" indent="0">
              <a:buNone/>
              <a:defRPr sz="900"/>
            </a:lvl5pPr>
            <a:lvl6pPr marL="2282126" indent="0">
              <a:buNone/>
              <a:defRPr sz="900"/>
            </a:lvl6pPr>
            <a:lvl7pPr marL="2738556" indent="0">
              <a:buNone/>
              <a:defRPr sz="900"/>
            </a:lvl7pPr>
            <a:lvl8pPr marL="3194979" indent="0">
              <a:buNone/>
              <a:defRPr sz="900"/>
            </a:lvl8pPr>
            <a:lvl9pPr marL="365140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5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7315200" y="6400800"/>
            <a:ext cx="1828800" cy="457200"/>
          </a:xfrm>
          <a:prstGeom prst="rect">
            <a:avLst/>
          </a:prstGeom>
        </p:spPr>
        <p:txBody>
          <a:bodyPr lIns="91390" tIns="45697" rIns="91390" bIns="45697"/>
          <a:lstStyle>
            <a:lvl1pPr defTabSz="913926" eaLnBrk="0" hangingPunct="0">
              <a:defRPr>
                <a:solidFill>
                  <a:srgbClr val="FFFFFF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D3C72EA7-1674-9547-91A7-D0D4ED6C91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649751"/>
      </p:ext>
    </p:extLst>
  </p:cSld>
  <p:clrMapOvr>
    <a:masterClrMapping/>
  </p:clrMapOvr>
  <p:transition xmlns:p14="http://schemas.microsoft.com/office/powerpoint/2010/main" spd="slow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418" indent="0">
              <a:buNone/>
              <a:defRPr sz="2800"/>
            </a:lvl2pPr>
            <a:lvl3pPr marL="912848" indent="0">
              <a:buNone/>
              <a:defRPr sz="2400"/>
            </a:lvl3pPr>
            <a:lvl4pPr marL="1369280" indent="0">
              <a:buNone/>
              <a:defRPr sz="2000"/>
            </a:lvl4pPr>
            <a:lvl5pPr marL="1825704" indent="0">
              <a:buNone/>
              <a:defRPr sz="2000"/>
            </a:lvl5pPr>
            <a:lvl6pPr marL="2282126" indent="0">
              <a:buNone/>
              <a:defRPr sz="2000"/>
            </a:lvl6pPr>
            <a:lvl7pPr marL="2738556" indent="0">
              <a:buNone/>
              <a:defRPr sz="2000"/>
            </a:lvl7pPr>
            <a:lvl8pPr marL="3194979" indent="0">
              <a:buNone/>
              <a:defRPr sz="2000"/>
            </a:lvl8pPr>
            <a:lvl9pPr marL="3651406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418" indent="0">
              <a:buNone/>
              <a:defRPr sz="1200"/>
            </a:lvl2pPr>
            <a:lvl3pPr marL="912848" indent="0">
              <a:buNone/>
              <a:defRPr sz="1000"/>
            </a:lvl3pPr>
            <a:lvl4pPr marL="1369280" indent="0">
              <a:buNone/>
              <a:defRPr sz="900"/>
            </a:lvl4pPr>
            <a:lvl5pPr marL="1825704" indent="0">
              <a:buNone/>
              <a:defRPr sz="900"/>
            </a:lvl5pPr>
            <a:lvl6pPr marL="2282126" indent="0">
              <a:buNone/>
              <a:defRPr sz="900"/>
            </a:lvl6pPr>
            <a:lvl7pPr marL="2738556" indent="0">
              <a:buNone/>
              <a:defRPr sz="900"/>
            </a:lvl7pPr>
            <a:lvl8pPr marL="3194979" indent="0">
              <a:buNone/>
              <a:defRPr sz="900"/>
            </a:lvl8pPr>
            <a:lvl9pPr marL="365140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5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7315200" y="6400800"/>
            <a:ext cx="1828800" cy="457200"/>
          </a:xfrm>
          <a:prstGeom prst="rect">
            <a:avLst/>
          </a:prstGeom>
        </p:spPr>
        <p:txBody>
          <a:bodyPr lIns="91390" tIns="45697" rIns="91390" bIns="45697"/>
          <a:lstStyle>
            <a:lvl1pPr defTabSz="913926" eaLnBrk="0" hangingPunct="0">
              <a:defRPr>
                <a:solidFill>
                  <a:srgbClr val="FFFFFF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71D7055F-FD93-A847-A2D7-9F6CC28956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90557"/>
      </p:ext>
    </p:extLst>
  </p:cSld>
  <p:clrMapOvr>
    <a:masterClrMapping/>
  </p:clrMapOvr>
  <p:transition xmlns:p14="http://schemas.microsoft.com/office/powerpoint/2010/main" spd="slow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15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7315200" y="6400800"/>
            <a:ext cx="1828800" cy="457200"/>
          </a:xfrm>
          <a:prstGeom prst="rect">
            <a:avLst/>
          </a:prstGeom>
        </p:spPr>
        <p:txBody>
          <a:bodyPr lIns="91390" tIns="45697" rIns="91390" bIns="45697"/>
          <a:lstStyle>
            <a:lvl1pPr defTabSz="913926" eaLnBrk="0" hangingPunct="0">
              <a:defRPr>
                <a:solidFill>
                  <a:srgbClr val="FFFFFF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233F9C48-4FE2-7B4E-B57D-0540A718D6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303159"/>
      </p:ext>
    </p:extLst>
  </p:cSld>
  <p:clrMapOvr>
    <a:masterClrMapping/>
  </p:clrMapOvr>
  <p:transition xmlns:p14="http://schemas.microsoft.com/office/powerpoint/2010/main" spd="slow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52400"/>
            <a:ext cx="1943100" cy="5791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5676900" cy="5791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15"/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7315200" y="6400800"/>
            <a:ext cx="1828800" cy="457200"/>
          </a:xfrm>
          <a:prstGeom prst="rect">
            <a:avLst/>
          </a:prstGeom>
        </p:spPr>
        <p:txBody>
          <a:bodyPr lIns="91390" tIns="45697" rIns="91390" bIns="45697"/>
          <a:lstStyle>
            <a:lvl1pPr defTabSz="913926" eaLnBrk="0" hangingPunct="0">
              <a:defRPr>
                <a:solidFill>
                  <a:srgbClr val="FFFFFF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78E7BAC8-5E96-B345-B171-B18323183A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18418"/>
      </p:ext>
    </p:extLst>
  </p:cSld>
  <p:clrMapOvr>
    <a:masterClrMapping/>
  </p:clrMapOvr>
  <p:transition xmlns:p14="http://schemas.microsoft.com/office/powerpoint/2010/main" spd="slow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A7773-06D9-F34E-A1F5-D48163A4CFC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4444B-8753-7A41-93B0-14F3C9EE679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24529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E30F-34D6-C542-916D-4B8CF0BDB2C7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4444B-8753-7A41-93B0-14F3C9EE679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9029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B21E-C1C9-A548-ADFE-2C8F1B0BFDB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4444B-8753-7A41-93B0-14F3C9EE679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1158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C6CE5-602A-B140-A6F1-DE869D24AB81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4444B-8753-7A41-93B0-14F3C9EE679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32832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A02F-560A-514E-8E73-22EDDCD9252E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4444B-8753-7A41-93B0-14F3C9EE679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9374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2DB2D4-FCEB-B140-BAFE-CD9E1AA774BF}" type="datetimeFigureOut">
              <a:rPr lang="en-US"/>
              <a:pPr>
                <a:defRPr/>
              </a:pPr>
              <a:t>1/23/16</a:t>
            </a:fld>
            <a:endParaRPr lang="en-US"/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E57C3E-1FEF-6440-8AA4-17598B3906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2782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FEFC6-E920-3141-872F-952710D61CD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4444B-8753-7A41-93B0-14F3C9EE679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41018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F83DF-F6AB-584F-931F-CF111E3CE368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4444B-8753-7A41-93B0-14F3C9EE679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92243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F1ECE-EA85-2841-8FE6-2B2FFB67718D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4444B-8753-7A41-93B0-14F3C9EE679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973000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66377-A217-FD47-98D9-68BC9D5411A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4444B-8753-7A41-93B0-14F3C9EE679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42864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3A440-210E-8D44-A144-C6614336970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4444B-8753-7A41-93B0-14F3C9EE679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12338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1670B-4E93-6C4C-A705-F9F880742462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4444B-8753-7A41-93B0-14F3C9EE679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06738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A7773-06D9-F34E-A1F5-D48163A4CFC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4444B-8753-7A41-93B0-14F3C9EE679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655912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1E30F-34D6-C542-916D-4B8CF0BDB2C7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4444B-8753-7A41-93B0-14F3C9EE679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857500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B21E-C1C9-A548-ADFE-2C8F1B0BFDB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4444B-8753-7A41-93B0-14F3C9EE679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743540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C6CE5-602A-B140-A6F1-DE869D24AB81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4444B-8753-7A41-93B0-14F3C9EE679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3697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F5BFDC-3732-A243-9DBA-083298E52CB9}" type="datetimeFigureOut">
              <a:rPr lang="en-US"/>
              <a:pPr>
                <a:defRPr/>
              </a:pPr>
              <a:t>1/23/16</a:t>
            </a:fld>
            <a:endParaRPr lang="en-US"/>
          </a:p>
        </p:txBody>
      </p:sp>
      <p:sp>
        <p:nvSpPr>
          <p:cNvPr id="8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048F81-51FB-CC4B-B4FE-320C2BBEF9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8588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A02F-560A-514E-8E73-22EDDCD9252E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4444B-8753-7A41-93B0-14F3C9EE679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050850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FEFC6-E920-3141-872F-952710D61CD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4444B-8753-7A41-93B0-14F3C9EE679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91210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F83DF-F6AB-584F-931F-CF111E3CE368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4444B-8753-7A41-93B0-14F3C9EE679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814871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F1ECE-EA85-2841-8FE6-2B2FFB67718D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4444B-8753-7A41-93B0-14F3C9EE679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570677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66377-A217-FD47-98D9-68BC9D5411A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4444B-8753-7A41-93B0-14F3C9EE679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923767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3A440-210E-8D44-A144-C6614336970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4444B-8753-7A41-93B0-14F3C9EE679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44298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1670B-4E93-6C4C-A705-F9F880742462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4444B-8753-7A41-93B0-14F3C9EE679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023628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/>
          <a:lstStyle/>
          <a:p>
            <a:fld id="{24D31143-BB67-0444-A537-91EB0559A89E}" type="datetime1">
              <a:rPr lang="en-US" smtClean="0">
                <a:solidFill>
                  <a:srgbClr val="DFDCB7"/>
                </a:solidFill>
                <a:latin typeface="Arial"/>
              </a:rPr>
              <a:pPr/>
              <a:t>1/23/16</a:t>
            </a:fld>
            <a:endParaRPr lang="en-US">
              <a:solidFill>
                <a:srgbClr val="DFDCB7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DFDCB7"/>
                </a:solidFill>
                <a:latin typeface="Arial"/>
              </a:rPr>
              <a:t>Introduction and Motivation</a:t>
            </a:r>
            <a:endParaRPr lang="en-US">
              <a:solidFill>
                <a:srgbClr val="DFDCB7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C209-F8FF-4A43-9410-DF3798C2B164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872871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/>
          <a:lstStyle/>
          <a:p>
            <a:fld id="{921F4BE6-BFB9-8647-94CF-05C4E52DFA4E}" type="datetime1">
              <a:rPr lang="en-US" smtClean="0">
                <a:solidFill>
                  <a:srgbClr val="DFDCB7"/>
                </a:solidFill>
                <a:latin typeface="Arial"/>
              </a:rPr>
              <a:pPr/>
              <a:t>1/23/16</a:t>
            </a:fld>
            <a:endParaRPr lang="en-US">
              <a:solidFill>
                <a:srgbClr val="DFDCB7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DFDCB7"/>
                </a:solidFill>
                <a:latin typeface="Arial"/>
              </a:rPr>
              <a:t>Introduction and Motivation</a:t>
            </a:r>
            <a:endParaRPr lang="en-US">
              <a:solidFill>
                <a:srgbClr val="DFDCB7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C209-F8FF-4A43-9410-DF3798C2B164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813957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/>
          <a:lstStyle/>
          <a:p>
            <a:fld id="{9843CD7D-8221-BB4A-B6C1-1FAE545B1EA9}" type="datetime1">
              <a:rPr lang="en-US" smtClean="0">
                <a:solidFill>
                  <a:srgbClr val="DFDCB7"/>
                </a:solidFill>
                <a:latin typeface="Arial"/>
              </a:rPr>
              <a:pPr/>
              <a:t>1/23/16</a:t>
            </a:fld>
            <a:endParaRPr lang="en-US">
              <a:solidFill>
                <a:srgbClr val="DFDCB7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DFDCB7"/>
                </a:solidFill>
                <a:latin typeface="Arial"/>
              </a:rPr>
              <a:t>Introduction and Motivation</a:t>
            </a:r>
            <a:endParaRPr lang="en-US">
              <a:solidFill>
                <a:srgbClr val="DFDCB7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C209-F8FF-4A43-9410-DF3798C2B164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2975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838C3F-ED9B-0445-A4DA-CD7DDCCB4BFE}" type="datetimeFigureOut">
              <a:rPr lang="en-US"/>
              <a:pPr>
                <a:defRPr/>
              </a:pPr>
              <a:t>1/23/16</a:t>
            </a:fld>
            <a:endParaRPr lang="en-US"/>
          </a:p>
        </p:txBody>
      </p:sp>
      <p:sp>
        <p:nvSpPr>
          <p:cNvPr id="4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9082EA-0187-FF4F-9149-9FDE866CCD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59301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/>
          <a:lstStyle/>
          <a:p>
            <a:fld id="{B5E73D66-20E7-2740-9C82-FD5D767CDF80}" type="datetime1">
              <a:rPr lang="en-US" smtClean="0">
                <a:solidFill>
                  <a:srgbClr val="DFDCB7"/>
                </a:solidFill>
                <a:latin typeface="Arial"/>
              </a:rPr>
              <a:pPr/>
              <a:t>1/23/16</a:t>
            </a:fld>
            <a:endParaRPr lang="en-US">
              <a:solidFill>
                <a:srgbClr val="DFDCB7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DFDCB7"/>
                </a:solidFill>
                <a:latin typeface="Arial"/>
              </a:rPr>
              <a:t>Introduction and Motivation</a:t>
            </a:r>
            <a:endParaRPr lang="en-US">
              <a:solidFill>
                <a:srgbClr val="DFDCB7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C209-F8FF-4A43-9410-DF3798C2B164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31166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/>
          <a:lstStyle/>
          <a:p>
            <a:fld id="{5F92A458-C736-3246-A8E4-262A0208479D}" type="datetime1">
              <a:rPr lang="en-US" smtClean="0">
                <a:solidFill>
                  <a:srgbClr val="DFDCB7"/>
                </a:solidFill>
                <a:latin typeface="Arial"/>
              </a:rPr>
              <a:pPr/>
              <a:t>1/23/16</a:t>
            </a:fld>
            <a:endParaRPr lang="en-US">
              <a:solidFill>
                <a:srgbClr val="DFDCB7"/>
              </a:solidFill>
              <a:latin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DFDCB7"/>
                </a:solidFill>
                <a:latin typeface="Arial"/>
              </a:rPr>
              <a:t>Introduction and Motivation</a:t>
            </a:r>
            <a:endParaRPr lang="en-US">
              <a:solidFill>
                <a:srgbClr val="DFDCB7"/>
              </a:solidFill>
              <a:latin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C209-F8FF-4A43-9410-DF3798C2B164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330122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/>
          <a:lstStyle/>
          <a:p>
            <a:fld id="{7ABC277A-F04C-F848-8069-E70C3F5D105A}" type="datetime1">
              <a:rPr lang="en-US" smtClean="0">
                <a:solidFill>
                  <a:srgbClr val="DFDCB7"/>
                </a:solidFill>
                <a:latin typeface="Arial"/>
              </a:rPr>
              <a:pPr/>
              <a:t>1/23/16</a:t>
            </a:fld>
            <a:endParaRPr lang="en-US">
              <a:solidFill>
                <a:srgbClr val="DFDCB7"/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DFDCB7"/>
                </a:solidFill>
                <a:latin typeface="Arial"/>
              </a:rPr>
              <a:t>Introduction and Motivation</a:t>
            </a:r>
            <a:endParaRPr lang="en-US">
              <a:solidFill>
                <a:srgbClr val="DFDCB7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C209-F8FF-4A43-9410-DF3798C2B164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659916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/>
          <a:lstStyle/>
          <a:p>
            <a:fld id="{FB73E764-5115-5447-9CD9-3AA723C55BEE}" type="datetime1">
              <a:rPr lang="en-US" smtClean="0">
                <a:solidFill>
                  <a:srgbClr val="DFDCB7"/>
                </a:solidFill>
                <a:latin typeface="Arial"/>
              </a:rPr>
              <a:pPr/>
              <a:t>1/23/16</a:t>
            </a:fld>
            <a:endParaRPr lang="en-US">
              <a:solidFill>
                <a:srgbClr val="DFDCB7"/>
              </a:solidFill>
              <a:latin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DFDCB7"/>
                </a:solidFill>
                <a:latin typeface="Arial"/>
              </a:rPr>
              <a:t>Introduction and Motivation</a:t>
            </a:r>
            <a:endParaRPr lang="en-US">
              <a:solidFill>
                <a:srgbClr val="DFDCB7"/>
              </a:solidFill>
              <a:latin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C209-F8FF-4A43-9410-DF3798C2B164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721709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/>
          <a:lstStyle/>
          <a:p>
            <a:fld id="{0438FB2A-9237-104A-AB7E-C567FF37E934}" type="datetime1">
              <a:rPr lang="en-US" smtClean="0">
                <a:solidFill>
                  <a:srgbClr val="DFDCB7"/>
                </a:solidFill>
                <a:latin typeface="Arial"/>
              </a:rPr>
              <a:pPr/>
              <a:t>1/23/16</a:t>
            </a:fld>
            <a:endParaRPr lang="en-US">
              <a:solidFill>
                <a:srgbClr val="DFDCB7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DFDCB7"/>
                </a:solidFill>
                <a:latin typeface="Arial"/>
              </a:rPr>
              <a:t>Introduction and Motivation</a:t>
            </a:r>
            <a:endParaRPr lang="en-US">
              <a:solidFill>
                <a:srgbClr val="DFDCB7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C209-F8FF-4A43-9410-DF3798C2B164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96671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/>
          <a:lstStyle/>
          <a:p>
            <a:fld id="{3972EA5D-35AB-CD42-90CD-B2AF4202C9BC}" type="datetime1">
              <a:rPr lang="en-US" smtClean="0">
                <a:solidFill>
                  <a:srgbClr val="DFDCB7"/>
                </a:solidFill>
                <a:latin typeface="Arial"/>
              </a:rPr>
              <a:pPr/>
              <a:t>1/23/16</a:t>
            </a:fld>
            <a:endParaRPr lang="en-US">
              <a:solidFill>
                <a:srgbClr val="DFDCB7"/>
              </a:solidFill>
              <a:latin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DC209-F8FF-4A43-9410-DF3798C2B164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DFDCB7"/>
                </a:solidFill>
                <a:latin typeface="Arial"/>
              </a:rPr>
              <a:t>Introduction and Motivation</a:t>
            </a:r>
            <a:endParaRPr lang="en-US">
              <a:solidFill>
                <a:srgbClr val="DFDCB7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362164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/>
          <a:lstStyle/>
          <a:p>
            <a:fld id="{2C5293F6-AFB0-124E-8D5A-6B0E0E018C7C}" type="datetime1">
              <a:rPr lang="en-US" smtClean="0">
                <a:solidFill>
                  <a:srgbClr val="DFDCB7"/>
                </a:solidFill>
                <a:latin typeface="Arial"/>
              </a:rPr>
              <a:pPr/>
              <a:t>1/23/16</a:t>
            </a:fld>
            <a:endParaRPr lang="en-US">
              <a:solidFill>
                <a:srgbClr val="DFDCB7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DFDCB7"/>
                </a:solidFill>
                <a:latin typeface="Arial"/>
              </a:rPr>
              <a:t>Introduction and Motivation</a:t>
            </a:r>
            <a:endParaRPr lang="en-US">
              <a:solidFill>
                <a:srgbClr val="DFDCB7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C209-F8FF-4A43-9410-DF3798C2B164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196940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/>
          <a:lstStyle/>
          <a:p>
            <a:fld id="{360E0A8A-3DB7-2449-B1CF-3A724FA4B5B0}" type="datetime1">
              <a:rPr lang="en-US" smtClean="0">
                <a:solidFill>
                  <a:srgbClr val="DFDCB7"/>
                </a:solidFill>
                <a:latin typeface="Arial"/>
              </a:rPr>
              <a:pPr/>
              <a:t>1/23/16</a:t>
            </a:fld>
            <a:endParaRPr lang="en-US">
              <a:solidFill>
                <a:srgbClr val="DFDCB7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DFDCB7"/>
                </a:solidFill>
                <a:latin typeface="Arial"/>
              </a:rPr>
              <a:t>Introduction and Motivation</a:t>
            </a:r>
            <a:endParaRPr lang="en-US">
              <a:solidFill>
                <a:srgbClr val="DFDCB7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DC209-F8FF-4A43-9410-DF3798C2B164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6070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23CF1A-B697-1943-9AAE-A8FBAD71166B}" type="datetimeFigureOut">
              <a:rPr lang="en-US"/>
              <a:pPr>
                <a:defRPr/>
              </a:pPr>
              <a:t>1/23/16</a:t>
            </a:fld>
            <a:endParaRPr lang="en-US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761495-499B-7E40-80A3-10F636E343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456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AE7927-1373-4A4E-8B53-34C72B461FC5}" type="datetimeFigureOut">
              <a:rPr lang="en-US"/>
              <a:pPr>
                <a:defRPr/>
              </a:pPr>
              <a:t>1/23/16</a:t>
            </a:fld>
            <a:endParaRPr lang="en-US"/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194E46-5E03-2440-9911-11820CC3C7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309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and Round Single Corner Rectangle 14"/>
          <p:cNvSpPr>
            <a:spLocks/>
          </p:cNvSpPr>
          <p:nvPr/>
        </p:nvSpPr>
        <p:spPr bwMode="auto">
          <a:xfrm rot="420000" flipV="1">
            <a:off x="3165475" y="1108075"/>
            <a:ext cx="5257800" cy="4114800"/>
          </a:xfrm>
          <a:custGeom>
            <a:avLst/>
            <a:gdLst>
              <a:gd name="T0" fmla="*/ 5257800 w 5257800"/>
              <a:gd name="T1" fmla="*/ 2057400 h 4114800"/>
              <a:gd name="T2" fmla="*/ 2628900 w 5257800"/>
              <a:gd name="T3" fmla="*/ 4114800 h 4114800"/>
              <a:gd name="T4" fmla="*/ 0 w 5257800"/>
              <a:gd name="T5" fmla="*/ 2057400 h 4114800"/>
              <a:gd name="T6" fmla="*/ 2628900 w 5257800"/>
              <a:gd name="T7" fmla="*/ 0 h 4114800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5257800"/>
              <a:gd name="T13" fmla="*/ 0 h 4114800"/>
              <a:gd name="T14" fmla="*/ 5182785 w 5257800"/>
              <a:gd name="T15" fmla="*/ 4114800 h 41148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257800" h="4114800">
                <a:moveTo>
                  <a:pt x="0" y="0"/>
                </a:moveTo>
                <a:lnTo>
                  <a:pt x="5107774" y="0"/>
                </a:lnTo>
                <a:lnTo>
                  <a:pt x="5257800" y="150026"/>
                </a:lnTo>
                <a:lnTo>
                  <a:pt x="5257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175" cap="rnd" cmpd="sng">
            <a:solidFill>
              <a:srgbClr val="C0C0C0"/>
            </a:solidFill>
            <a:prstDash val="solid"/>
            <a:round/>
            <a:headEnd/>
            <a:tailEnd/>
          </a:ln>
          <a:effectLst>
            <a:outerShdw blurRad="63500" dist="38500" dir="7500041" sx="98500" sy="100079" kx="99984" algn="tl" rotWithShape="0">
              <a:srgbClr val="000000">
                <a:alpha val="25000"/>
              </a:srgb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6" name="Right Triangle 5"/>
          <p:cNvSpPr>
            <a:spLocks noChangeArrowheads="1"/>
          </p:cNvSpPr>
          <p:nvPr/>
        </p:nvSpPr>
        <p:spPr bwMode="auto">
          <a:xfrm rot="420000" flipV="1">
            <a:off x="8004175" y="5359400"/>
            <a:ext cx="155575" cy="155575"/>
          </a:xfrm>
          <a:prstGeom prst="rtTriangle">
            <a:avLst/>
          </a:prstGeom>
          <a:solidFill>
            <a:srgbClr val="FFFFFF"/>
          </a:solidFill>
          <a:ln w="12700">
            <a:solidFill>
              <a:srgbClr val="FFFFFF"/>
            </a:solidFill>
            <a:bevel/>
            <a:headEnd/>
            <a:tailEnd/>
          </a:ln>
          <a:effectLst>
            <a:outerShdw blurRad="63500" dist="6350" dir="12899787" algn="tl" rotWithShape="0">
              <a:srgbClr val="000000">
                <a:alpha val="46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FD3F1D-89E7-E145-86CA-0B0B45628E28}" type="datetimeFigureOut">
              <a:rPr lang="en-US"/>
              <a:pPr>
                <a:defRPr/>
              </a:pPr>
              <a:t>1/23/16</a:t>
            </a:fld>
            <a:endParaRPr lang="en-US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7F8ADD-84ED-744A-9641-356458CA0C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410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6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7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8"/>
          <p:cNvSpPr>
            <a:spLocks noGrp="1"/>
          </p:cNvSpPr>
          <p:nvPr>
            <p:ph type="title"/>
          </p:nvPr>
        </p:nvSpPr>
        <p:spPr bwMode="auto">
          <a:xfrm>
            <a:off x="457200" y="7048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9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935163"/>
            <a:ext cx="8229600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45C75"/>
                </a:solidFill>
                <a:latin typeface="Constantia" charset="0"/>
                <a:cs typeface="Arial" charset="0"/>
              </a:defRPr>
            </a:lvl1pPr>
          </a:lstStyle>
          <a:p>
            <a:pPr>
              <a:defRPr/>
            </a:pPr>
            <a:fld id="{054129B9-B25F-444A-8D36-C357E53DCA8D}" type="datetimeFigureOut">
              <a:rPr lang="en-US"/>
              <a:pPr>
                <a:defRPr/>
              </a:pPr>
              <a:t>1/23/16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045C75"/>
                </a:solidFill>
                <a:latin typeface="Constantia" charset="0"/>
                <a:cs typeface="Arial" charset="0"/>
              </a:defRPr>
            </a:lvl1pPr>
          </a:lstStyle>
          <a:p>
            <a:pPr>
              <a:defRPr/>
            </a:pPr>
            <a:fld id="{9587F100-14D7-7D4A-9982-42D7290347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8677275" y="6477000"/>
            <a:ext cx="46672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fld id="{92BBF7E4-908B-D649-8186-FBCB196FC372}" type="slidenum">
              <a:rPr lang="en-US" smtClean="0"/>
              <a:pPr eaLnBrk="1" hangingPunct="1">
                <a:defRPr/>
              </a:pPr>
              <a:t>‹#›</a:t>
            </a:fld>
            <a:endParaRPr 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7" r:id="rId1"/>
    <p:sldLayoutId id="2147484009" r:id="rId2"/>
    <p:sldLayoutId id="2147484018" r:id="rId3"/>
    <p:sldLayoutId id="2147484010" r:id="rId4"/>
    <p:sldLayoutId id="2147484011" r:id="rId5"/>
    <p:sldLayoutId id="2147484012" r:id="rId6"/>
    <p:sldLayoutId id="2147484013" r:id="rId7"/>
    <p:sldLayoutId id="2147484014" r:id="rId8"/>
    <p:sldLayoutId id="2147484019" r:id="rId9"/>
    <p:sldLayoutId id="2147484015" r:id="rId10"/>
    <p:sldLayoutId id="2147484016" r:id="rId11"/>
    <p:sldLayoutId id="2147484021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charset="0"/>
        <a:buChar char=""/>
        <a:defRPr sz="26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39763" indent="-2460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charset="0"/>
        <a:buChar char="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9144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charset="0"/>
        <a:buChar char=""/>
        <a:defRPr sz="21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187450" indent="-2095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charset="0"/>
        <a:buChar char="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462088" indent="-20955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charset="0"/>
        <a:buChar char="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DB4B7F8D-C648-2945-BBCE-98D9902C2132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1/23/16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6084444B-8753-7A41-93B0-14F3C9EE679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9228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3" r:id="rId1"/>
    <p:sldLayoutId id="2147484024" r:id="rId2"/>
    <p:sldLayoutId id="2147484025" r:id="rId3"/>
    <p:sldLayoutId id="2147484026" r:id="rId4"/>
    <p:sldLayoutId id="2147484027" r:id="rId5"/>
    <p:sldLayoutId id="2147484028" r:id="rId6"/>
    <p:sldLayoutId id="2147484029" r:id="rId7"/>
    <p:sldLayoutId id="2147484030" r:id="rId8"/>
    <p:sldLayoutId id="2147484031" r:id="rId9"/>
    <p:sldLayoutId id="2147484032" r:id="rId10"/>
    <p:sldLayoutId id="214748403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1">
                <a:gamma/>
                <a:shade val="46275"/>
                <a:invGamma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52400"/>
            <a:ext cx="7772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281" tIns="45643" rIns="91281" bIns="4564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43000"/>
            <a:ext cx="77724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281" tIns="45643" rIns="91281" bIns="4564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791634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35" r:id="rId1"/>
    <p:sldLayoutId id="2147484036" r:id="rId2"/>
    <p:sldLayoutId id="2147484037" r:id="rId3"/>
    <p:sldLayoutId id="2147484038" r:id="rId4"/>
    <p:sldLayoutId id="2147484039" r:id="rId5"/>
    <p:sldLayoutId id="2147484040" r:id="rId6"/>
    <p:sldLayoutId id="2147484041" r:id="rId7"/>
    <p:sldLayoutId id="2147484042" r:id="rId8"/>
    <p:sldLayoutId id="2147484043" r:id="rId9"/>
    <p:sldLayoutId id="2147484044" r:id="rId10"/>
    <p:sldLayoutId id="2147484045" r:id="rId11"/>
  </p:sldLayoutIdLst>
  <p:transition xmlns:p14="http://schemas.microsoft.com/office/powerpoint/2010/main" spd="slow"/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6418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2848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6928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5704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39725" indent="-339725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39775" indent="-282575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39825" indent="-225425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595438" indent="-225425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2638" indent="-225425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0343" indent="-228209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66764" indent="-228209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3195" indent="-228209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79614" indent="-228209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28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418" algn="l" defTabSz="9128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848" algn="l" defTabSz="9128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280" algn="l" defTabSz="9128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704" algn="l" defTabSz="9128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126" algn="l" defTabSz="9128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556" algn="l" defTabSz="9128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979" algn="l" defTabSz="9128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1406" algn="l" defTabSz="9128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DB4B7F8D-C648-2945-BBCE-98D9902C2132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1/23/16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6084444B-8753-7A41-93B0-14F3C9EE679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200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7" r:id="rId1"/>
    <p:sldLayoutId id="2147484048" r:id="rId2"/>
    <p:sldLayoutId id="2147484049" r:id="rId3"/>
    <p:sldLayoutId id="2147484050" r:id="rId4"/>
    <p:sldLayoutId id="2147484051" r:id="rId5"/>
    <p:sldLayoutId id="2147484052" r:id="rId6"/>
    <p:sldLayoutId id="2147484053" r:id="rId7"/>
    <p:sldLayoutId id="2147484054" r:id="rId8"/>
    <p:sldLayoutId id="2147484055" r:id="rId9"/>
    <p:sldLayoutId id="2147484056" r:id="rId10"/>
    <p:sldLayoutId id="2147484057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DB4B7F8D-C648-2945-BBCE-98D9902C2132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1/23/16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6084444B-8753-7A41-93B0-14F3C9EE679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4713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  <p:sldLayoutId id="2147484065" r:id="rId7"/>
    <p:sldLayoutId id="2147484066" r:id="rId8"/>
    <p:sldLayoutId id="2147484067" r:id="rId9"/>
    <p:sldLayoutId id="2147484068" r:id="rId10"/>
    <p:sldLayoutId id="214748406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9F5DC209-F8FF-4A43-9410-DF3798C2B164}" type="slidenum">
              <a:rPr lang="en-US" smtClean="0">
                <a:latin typeface="Arial"/>
                <a:ea typeface="+mn-ea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2542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1" r:id="rId1"/>
    <p:sldLayoutId id="2147484072" r:id="rId2"/>
    <p:sldLayoutId id="2147484073" r:id="rId3"/>
    <p:sldLayoutId id="2147484074" r:id="rId4"/>
    <p:sldLayoutId id="2147484075" r:id="rId5"/>
    <p:sldLayoutId id="2147484076" r:id="rId6"/>
    <p:sldLayoutId id="2147484077" r:id="rId7"/>
    <p:sldLayoutId id="2147484078" r:id="rId8"/>
    <p:sldLayoutId id="2147484079" r:id="rId9"/>
    <p:sldLayoutId id="2147484080" r:id="rId10"/>
    <p:sldLayoutId id="214748408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3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4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1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1" Type="http://schemas.microsoft.com/office/2007/relationships/hdphoto" Target="../media/hdphoto5.wdp"/><Relationship Id="rId12" Type="http://schemas.openxmlformats.org/officeDocument/2006/relationships/image" Target="../media/image22.png"/><Relationship Id="rId13" Type="http://schemas.microsoft.com/office/2007/relationships/hdphoto" Target="../media/hdphoto6.wdp"/><Relationship Id="rId14" Type="http://schemas.openxmlformats.org/officeDocument/2006/relationships/image" Target="../media/image23.png"/><Relationship Id="rId15" Type="http://schemas.microsoft.com/office/2007/relationships/hdphoto" Target="../media/hdphoto7.wdp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17.png"/><Relationship Id="rId3" Type="http://schemas.microsoft.com/office/2007/relationships/hdphoto" Target="../media/hdphoto1.wdp"/><Relationship Id="rId4" Type="http://schemas.openxmlformats.org/officeDocument/2006/relationships/image" Target="../media/image18.png"/><Relationship Id="rId5" Type="http://schemas.microsoft.com/office/2007/relationships/hdphoto" Target="../media/hdphoto2.wdp"/><Relationship Id="rId6" Type="http://schemas.openxmlformats.org/officeDocument/2006/relationships/image" Target="../media/image19.png"/><Relationship Id="rId7" Type="http://schemas.microsoft.com/office/2007/relationships/hdphoto" Target="../media/hdphoto3.wdp"/><Relationship Id="rId8" Type="http://schemas.openxmlformats.org/officeDocument/2006/relationships/image" Target="../media/image20.png"/><Relationship Id="rId9" Type="http://schemas.microsoft.com/office/2007/relationships/hdphoto" Target="../media/hdphoto4.wdp"/><Relationship Id="rId10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1" Type="http://schemas.microsoft.com/office/2007/relationships/hdphoto" Target="../media/hdphoto5.wdp"/><Relationship Id="rId12" Type="http://schemas.openxmlformats.org/officeDocument/2006/relationships/image" Target="../media/image22.png"/><Relationship Id="rId13" Type="http://schemas.microsoft.com/office/2007/relationships/hdphoto" Target="../media/hdphoto6.wdp"/><Relationship Id="rId14" Type="http://schemas.openxmlformats.org/officeDocument/2006/relationships/image" Target="../media/image23.png"/><Relationship Id="rId15" Type="http://schemas.microsoft.com/office/2007/relationships/hdphoto" Target="../media/hdphoto7.wdp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25.png"/><Relationship Id="rId3" Type="http://schemas.microsoft.com/office/2007/relationships/hdphoto" Target="../media/hdphoto8.wdp"/><Relationship Id="rId4" Type="http://schemas.openxmlformats.org/officeDocument/2006/relationships/image" Target="../media/image19.png"/><Relationship Id="rId5" Type="http://schemas.microsoft.com/office/2007/relationships/hdphoto" Target="../media/hdphoto3.wdp"/><Relationship Id="rId6" Type="http://schemas.openxmlformats.org/officeDocument/2006/relationships/image" Target="../media/image26.png"/><Relationship Id="rId7" Type="http://schemas.microsoft.com/office/2007/relationships/hdphoto" Target="../media/hdphoto9.wdp"/><Relationship Id="rId8" Type="http://schemas.openxmlformats.org/officeDocument/2006/relationships/image" Target="../media/image20.png"/><Relationship Id="rId9" Type="http://schemas.microsoft.com/office/2007/relationships/hdphoto" Target="../media/hdphoto4.wdp"/><Relationship Id="rId10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29.png"/><Relationship Id="rId5" Type="http://schemas.openxmlformats.org/officeDocument/2006/relationships/image" Target="../media/image30.jpe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62.emf"/><Relationship Id="rId5" Type="http://schemas.openxmlformats.org/officeDocument/2006/relationships/oleObject" Target="../embeddings/oleObject5.bin"/><Relationship Id="rId6" Type="http://schemas.openxmlformats.org/officeDocument/2006/relationships/image" Target="../media/image63.emf"/><Relationship Id="rId7" Type="http://schemas.openxmlformats.org/officeDocument/2006/relationships/oleObject" Target="../embeddings/oleObject6.bin"/><Relationship Id="rId8" Type="http://schemas.openxmlformats.org/officeDocument/2006/relationships/image" Target="../media/image6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1.bin"/><Relationship Id="rId12" Type="http://schemas.openxmlformats.org/officeDocument/2006/relationships/image" Target="../media/image75.wmf"/><Relationship Id="rId13" Type="http://schemas.openxmlformats.org/officeDocument/2006/relationships/oleObject" Target="../embeddings/oleObject12.bin"/><Relationship Id="rId14" Type="http://schemas.openxmlformats.org/officeDocument/2006/relationships/image" Target="../media/image76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8.xml"/><Relationship Id="rId3" Type="http://schemas.openxmlformats.org/officeDocument/2006/relationships/oleObject" Target="../embeddings/oleObject7.bin"/><Relationship Id="rId4" Type="http://schemas.openxmlformats.org/officeDocument/2006/relationships/image" Target="../media/image71.wmf"/><Relationship Id="rId5" Type="http://schemas.openxmlformats.org/officeDocument/2006/relationships/oleObject" Target="../embeddings/oleObject8.bin"/><Relationship Id="rId6" Type="http://schemas.openxmlformats.org/officeDocument/2006/relationships/image" Target="../media/image72.wmf"/><Relationship Id="rId7" Type="http://schemas.openxmlformats.org/officeDocument/2006/relationships/oleObject" Target="../embeddings/oleObject9.bin"/><Relationship Id="rId8" Type="http://schemas.openxmlformats.org/officeDocument/2006/relationships/image" Target="../media/image73.wmf"/><Relationship Id="rId9" Type="http://schemas.openxmlformats.org/officeDocument/2006/relationships/oleObject" Target="../embeddings/oleObject10.bin"/><Relationship Id="rId10" Type="http://schemas.openxmlformats.org/officeDocument/2006/relationships/image" Target="../media/image74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13.bin"/><Relationship Id="rId5" Type="http://schemas.openxmlformats.org/officeDocument/2006/relationships/image" Target="../media/image81.emf"/><Relationship Id="rId6" Type="http://schemas.openxmlformats.org/officeDocument/2006/relationships/oleObject" Target="../embeddings/oleObject14.bin"/><Relationship Id="rId7" Type="http://schemas.openxmlformats.org/officeDocument/2006/relationships/image" Target="../media/image82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5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83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398840"/>
            <a:ext cx="8763000" cy="504825"/>
          </a:xfrm>
          <a:effectLst>
            <a:outerShdw blurRad="63500" dist="35921" dir="2700000" algn="ctr" rotWithShape="0">
              <a:schemeClr val="bg2"/>
            </a:outerShdw>
          </a:effectLst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i="1" dirty="0">
                <a:solidFill>
                  <a:schemeClr val="tx1"/>
                </a:solidFill>
              </a:rPr>
              <a:t>Ready for Stormy Weather</a:t>
            </a:r>
            <a:r>
              <a:rPr lang="en-US" i="1" dirty="0" smtClean="0">
                <a:solidFill>
                  <a:schemeClr val="tx1"/>
                </a:solidFill>
              </a:rPr>
              <a:t>?</a:t>
            </a:r>
            <a:br>
              <a:rPr lang="en-US" i="1" dirty="0" smtClean="0">
                <a:solidFill>
                  <a:schemeClr val="tx1"/>
                </a:solidFill>
              </a:rPr>
            </a:br>
            <a:r>
              <a:rPr lang="en-US" i="1" dirty="0">
                <a:solidFill>
                  <a:schemeClr val="tx1"/>
                </a:solidFill>
              </a:rPr>
              <a:t/>
            </a:r>
            <a:br>
              <a:rPr lang="en-US" i="1" dirty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Isaac Ginis</a:t>
            </a:r>
            <a:br>
              <a:rPr lang="en-US" sz="24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4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Graduate School of Oceanography </a:t>
            </a:r>
            <a:br>
              <a:rPr lang="en-US" sz="24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4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University of Rhode Island</a:t>
            </a:r>
            <a:br>
              <a:rPr lang="en-US" sz="24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4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                                    </a:t>
            </a:r>
            <a:br>
              <a:rPr lang="en-US" sz="24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4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 sz="24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4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 sz="24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</a:br>
            <a:endParaRPr lang="en-US" sz="24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1267" name="Picture 9" descr="ivan091404-1315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7" descr="C:\Documents and Settings\Tetsu Hara.URI-F6BCAC436D0\My Documents\My Pictures\ppoint-banner-2a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80050"/>
            <a:ext cx="91440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2057400" y="6234308"/>
            <a:ext cx="5105400" cy="616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R="0" algn="ctr" eaLnBrk="1" hangingPunct="1">
              <a:lnSpc>
                <a:spcPct val="80000"/>
              </a:lnSpc>
            </a:pPr>
            <a:r>
              <a:rPr lang="en-US" sz="1400" dirty="0" smtClean="0">
                <a:solidFill>
                  <a:schemeClr val="bg1"/>
                </a:solidFill>
                <a:latin typeface="Calibri"/>
                <a:cs typeface="Calibri"/>
              </a:rPr>
              <a:t>HWRF Tutorial</a:t>
            </a:r>
            <a:endParaRPr lang="en-US" sz="14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R="0" algn="ctr" eaLnBrk="1" hangingPunct="1">
              <a:lnSpc>
                <a:spcPct val="80000"/>
              </a:lnSpc>
            </a:pPr>
            <a:r>
              <a:rPr lang="en-US" sz="1400" dirty="0">
                <a:solidFill>
                  <a:schemeClr val="bg1"/>
                </a:solidFill>
                <a:latin typeface="Calibri"/>
                <a:cs typeface="Calibri"/>
              </a:rPr>
              <a:t>NCWCP, College Park, MD</a:t>
            </a:r>
          </a:p>
          <a:p>
            <a:pPr marR="0" algn="ctr" eaLnBrk="1" hangingPunct="1">
              <a:lnSpc>
                <a:spcPct val="80000"/>
              </a:lnSpc>
            </a:pPr>
            <a:r>
              <a:rPr lang="en-US" sz="1400" dirty="0" smtClean="0">
                <a:solidFill>
                  <a:schemeClr val="bg1"/>
                </a:solidFill>
                <a:latin typeface="Calibri"/>
                <a:cs typeface="Calibri"/>
              </a:rPr>
              <a:t>25-27 January 2016</a:t>
            </a:r>
            <a:endParaRPr lang="en-US" sz="1400" dirty="0">
              <a:solidFill>
                <a:schemeClr val="bg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64064" y="276904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09600" y="1981200"/>
            <a:ext cx="806863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4617B"/>
                </a:solidFill>
                <a:latin typeface="Calibri Headline"/>
                <a:cs typeface="Calibri Headline"/>
              </a:rPr>
              <a:t>HWRF Ocean: The Princeton Ocean Model</a:t>
            </a:r>
          </a:p>
          <a:p>
            <a:pPr algn="ctr"/>
            <a:endParaRPr lang="en-US" sz="3200" dirty="0" smtClean="0">
              <a:solidFill>
                <a:srgbClr val="04617B"/>
              </a:solidFill>
              <a:latin typeface="Calibri Headline"/>
              <a:cs typeface="Calibri Headline"/>
            </a:endParaRPr>
          </a:p>
          <a:p>
            <a:pPr algn="ctr"/>
            <a:r>
              <a:rPr lang="en-US" sz="3200" dirty="0" smtClean="0">
                <a:solidFill>
                  <a:srgbClr val="04617B"/>
                </a:solidFill>
                <a:latin typeface="Calibri Headline"/>
                <a:cs typeface="Calibri Headline"/>
              </a:rPr>
              <a:t>Isaac Ginis</a:t>
            </a:r>
          </a:p>
          <a:p>
            <a:pPr algn="ctr"/>
            <a:r>
              <a:rPr lang="en-US" sz="3200" dirty="0" smtClean="0">
                <a:solidFill>
                  <a:srgbClr val="04617B"/>
                </a:solidFill>
                <a:latin typeface="Calibri Headline"/>
                <a:cs typeface="Calibri Headline"/>
              </a:rPr>
              <a:t>Graduate School of Oceanography</a:t>
            </a:r>
          </a:p>
          <a:p>
            <a:pPr algn="ctr"/>
            <a:r>
              <a:rPr lang="en-US" sz="3200" dirty="0" smtClean="0">
                <a:solidFill>
                  <a:srgbClr val="04617B"/>
                </a:solidFill>
                <a:latin typeface="Calibri Headline"/>
                <a:cs typeface="Calibri Headline"/>
              </a:rPr>
              <a:t>University of Rhode Island</a:t>
            </a:r>
            <a:endParaRPr lang="en-US" sz="3200" dirty="0">
              <a:solidFill>
                <a:srgbClr val="04617B"/>
              </a:solidFill>
              <a:latin typeface="Calibri Headline"/>
              <a:cs typeface="Calibri Headline"/>
            </a:endParaRPr>
          </a:p>
        </p:txBody>
      </p:sp>
    </p:spTree>
    <p:extLst>
      <p:ext uri="{BB962C8B-B14F-4D97-AF65-F5344CB8AC3E}">
        <p14:creationId xmlns:p14="http://schemas.microsoft.com/office/powerpoint/2010/main" val="2506727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0200" y="2590800"/>
            <a:ext cx="60796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POM Numerical Design</a:t>
            </a:r>
            <a:endParaRPr lang="en-US" sz="4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985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2" descr="C:\Users\Richard\Desktop\DTC_POM\USER_mellor_2004 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150" y="1295400"/>
            <a:ext cx="5556250" cy="3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838200"/>
          </a:xfrm>
        </p:spPr>
        <p:txBody>
          <a:bodyPr/>
          <a:lstStyle/>
          <a:p>
            <a:pPr algn="ctr" eaLnBrk="1" hangingPunct="1"/>
            <a:r>
              <a:rPr lang="en-US" sz="4400" dirty="0" smtClean="0">
                <a:latin typeface="Calibri" charset="0"/>
              </a:rPr>
              <a:t>Sigma </a:t>
            </a:r>
            <a:r>
              <a:rPr lang="en-US" sz="4400" dirty="0">
                <a:latin typeface="Calibri" charset="0"/>
              </a:rPr>
              <a:t>Vertical Coordinate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057275" y="4876800"/>
            <a:ext cx="6638925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sz="1800"/>
              <a:t> 23 vertical sigma levels; free surface (</a:t>
            </a:r>
            <a:r>
              <a:rPr lang="el-GR" sz="1800"/>
              <a:t>η</a:t>
            </a:r>
            <a:r>
              <a:rPr lang="en-US" sz="1800"/>
              <a:t>)</a:t>
            </a:r>
          </a:p>
          <a:p>
            <a:pPr eaLnBrk="1" hangingPunct="1">
              <a:buFont typeface="Arial" charset="0"/>
              <a:buChar char="•"/>
            </a:pPr>
            <a:r>
              <a:rPr lang="en-US" sz="1800"/>
              <a:t> Level placement scaled based on ocean bathymetry</a:t>
            </a:r>
          </a:p>
          <a:p>
            <a:pPr eaLnBrk="1" hangingPunct="1">
              <a:buFont typeface="Arial" charset="0"/>
              <a:buChar char="•"/>
            </a:pPr>
            <a:r>
              <a:rPr lang="en-US" sz="1800"/>
              <a:t> Largest vertical spacing occurs where ocean depth is 5500 m</a:t>
            </a:r>
          </a:p>
          <a:p>
            <a:pPr eaLnBrk="1" hangingPunct="1">
              <a:buFont typeface="Arial" charset="0"/>
              <a:buChar char="•"/>
            </a:pPr>
            <a:r>
              <a:rPr lang="en-US" sz="1800"/>
              <a:t> Location of 23 half-sigma levels when ocean depth is 5500 m:</a:t>
            </a:r>
          </a:p>
          <a:p>
            <a:pPr eaLnBrk="1" hangingPunct="1"/>
            <a:r>
              <a:rPr lang="en-US" sz="1800"/>
              <a:t>   5, 15, 25, 35, 45, 55, 65, 77.5, 92.5, 110, 135, 175, 250, 375,</a:t>
            </a:r>
          </a:p>
          <a:p>
            <a:pPr eaLnBrk="1" hangingPunct="1"/>
            <a:r>
              <a:rPr lang="en-US" sz="1800"/>
              <a:t>   550, 775, 1100, 1550, 2100, 2800, 3700, 4850, and 5500 m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685800" y="5221288"/>
            <a:ext cx="7416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sz="1800"/>
              <a:t> Horizontal spatial differencing occurs on staggered Arakawa-C grid</a:t>
            </a:r>
          </a:p>
          <a:p>
            <a:pPr eaLnBrk="1" hangingPunct="1">
              <a:buFont typeface="Arial" charset="0"/>
              <a:buChar char="•"/>
            </a:pPr>
            <a:r>
              <a:rPr lang="en-US" sz="1800"/>
              <a:t> 2-D variables </a:t>
            </a:r>
            <a:r>
              <a:rPr lang="ja-JP" altLang="en-US" sz="1800"/>
              <a:t>“</a:t>
            </a:r>
            <a:r>
              <a:rPr lang="en-US" altLang="ja-JP" sz="1800"/>
              <a:t>UA</a:t>
            </a:r>
            <a:r>
              <a:rPr lang="ja-JP" altLang="en-US" sz="1800"/>
              <a:t>”</a:t>
            </a:r>
            <a:r>
              <a:rPr lang="en-US" altLang="ja-JP" sz="1800"/>
              <a:t> and </a:t>
            </a:r>
            <a:r>
              <a:rPr lang="ja-JP" altLang="en-US" sz="1800"/>
              <a:t>“</a:t>
            </a:r>
            <a:r>
              <a:rPr lang="en-US" altLang="ja-JP" sz="1800"/>
              <a:t>VA</a:t>
            </a:r>
            <a:r>
              <a:rPr lang="ja-JP" altLang="en-US" sz="1800"/>
              <a:t>”</a:t>
            </a:r>
            <a:r>
              <a:rPr lang="en-US" altLang="ja-JP" sz="1800"/>
              <a:t> are calculated at shifted location from </a:t>
            </a:r>
            <a:r>
              <a:rPr lang="ja-JP" altLang="en-US" sz="1800"/>
              <a:t>“</a:t>
            </a:r>
            <a:r>
              <a:rPr lang="el-GR" altLang="ja-JP" sz="1800"/>
              <a:t>η</a:t>
            </a:r>
            <a:r>
              <a:rPr lang="ja-JP" altLang="en-US" sz="1800"/>
              <a:t>”</a:t>
            </a:r>
            <a:endParaRPr lang="en-US" sz="180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04800" y="304800"/>
            <a:ext cx="8534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bIns="0" anchor="b"/>
          <a:lstStyle/>
          <a:p>
            <a:pPr algn="ctr">
              <a:defRPr/>
            </a:pP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Arakawa-C Grid: External Mode</a:t>
            </a:r>
          </a:p>
        </p:txBody>
      </p:sp>
      <p:pic>
        <p:nvPicPr>
          <p:cNvPr id="34819" name="Picture 2" descr="C:\Users\Richard\Desktop\DTC_POM\USER_mellor_2004 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24000"/>
            <a:ext cx="5943600" cy="299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TextBox 5"/>
          <p:cNvSpPr txBox="1">
            <a:spLocks noChangeArrowheads="1"/>
          </p:cNvSpPr>
          <p:nvPr/>
        </p:nvSpPr>
        <p:spPr bwMode="auto">
          <a:xfrm>
            <a:off x="3886200" y="4430713"/>
            <a:ext cx="1524000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Plan View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2" descr="C:\Users\Richard\Desktop\DTC_POM\USER_mellor_2004_21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447800"/>
            <a:ext cx="6443663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685800" y="4972050"/>
            <a:ext cx="79851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sz="1800"/>
              <a:t> Horizontal spatial differencing occurs on staggered Arakawa-C grid</a:t>
            </a:r>
          </a:p>
          <a:p>
            <a:pPr eaLnBrk="1" hangingPunct="1">
              <a:buFont typeface="Arial" charset="0"/>
              <a:buChar char="•"/>
            </a:pPr>
            <a:r>
              <a:rPr lang="en-US" sz="1800"/>
              <a:t> 3-D variables </a:t>
            </a:r>
            <a:r>
              <a:rPr lang="ja-JP" altLang="en-US" sz="1800"/>
              <a:t>“</a:t>
            </a:r>
            <a:r>
              <a:rPr lang="en-US" altLang="ja-JP" sz="1800"/>
              <a:t>U</a:t>
            </a:r>
            <a:r>
              <a:rPr lang="ja-JP" altLang="en-US" sz="1800"/>
              <a:t>”</a:t>
            </a:r>
            <a:r>
              <a:rPr lang="en-US" altLang="ja-JP" sz="1800"/>
              <a:t> and </a:t>
            </a:r>
            <a:r>
              <a:rPr lang="ja-JP" altLang="en-US" sz="1800"/>
              <a:t>“</a:t>
            </a:r>
            <a:r>
              <a:rPr lang="en-US" altLang="ja-JP" sz="1800"/>
              <a:t>V</a:t>
            </a:r>
            <a:r>
              <a:rPr lang="ja-JP" altLang="en-US" sz="1800"/>
              <a:t>”</a:t>
            </a:r>
            <a:r>
              <a:rPr lang="en-US" altLang="ja-JP" sz="1800"/>
              <a:t> are calculated at shifted location from </a:t>
            </a:r>
            <a:r>
              <a:rPr lang="ja-JP" altLang="en-US" sz="1800"/>
              <a:t>“</a:t>
            </a:r>
            <a:r>
              <a:rPr lang="en-US" altLang="ja-JP" sz="1800"/>
              <a:t>T</a:t>
            </a:r>
            <a:r>
              <a:rPr lang="ja-JP" altLang="en-US" sz="1800"/>
              <a:t>”</a:t>
            </a:r>
            <a:r>
              <a:rPr lang="en-US" altLang="ja-JP" sz="1800"/>
              <a:t> and </a:t>
            </a:r>
            <a:r>
              <a:rPr lang="ja-JP" altLang="en-US" sz="1800"/>
              <a:t>“</a:t>
            </a:r>
            <a:r>
              <a:rPr lang="en-US" altLang="ja-JP" sz="1800"/>
              <a:t>Q</a:t>
            </a:r>
            <a:r>
              <a:rPr lang="ja-JP" altLang="en-US" sz="1800"/>
              <a:t>”</a:t>
            </a:r>
            <a:endParaRPr lang="en-US" altLang="ja-JP" sz="1800"/>
          </a:p>
          <a:p>
            <a:pPr eaLnBrk="1" hangingPunct="1">
              <a:buFont typeface="Arial" charset="0"/>
              <a:buChar char="•"/>
            </a:pPr>
            <a:r>
              <a:rPr lang="en-US" sz="1800"/>
              <a:t> </a:t>
            </a:r>
            <a:r>
              <a:rPr lang="ja-JP" altLang="en-US" sz="1800"/>
              <a:t>“</a:t>
            </a:r>
            <a:r>
              <a:rPr lang="en-US" altLang="ja-JP" sz="1800"/>
              <a:t>T</a:t>
            </a:r>
            <a:r>
              <a:rPr lang="ja-JP" altLang="en-US" sz="1800"/>
              <a:t>”</a:t>
            </a:r>
            <a:r>
              <a:rPr lang="en-US" altLang="ja-JP" sz="1800"/>
              <a:t> here represents variables </a:t>
            </a:r>
            <a:r>
              <a:rPr lang="ja-JP" altLang="en-US" sz="1800"/>
              <a:t>“</a:t>
            </a:r>
            <a:r>
              <a:rPr lang="en-US" altLang="ja-JP" sz="1800"/>
              <a:t>T</a:t>
            </a:r>
            <a:r>
              <a:rPr lang="ja-JP" altLang="en-US" sz="1800"/>
              <a:t>”</a:t>
            </a:r>
            <a:r>
              <a:rPr lang="en-US" altLang="ja-JP" sz="1800"/>
              <a:t>, </a:t>
            </a:r>
            <a:r>
              <a:rPr lang="ja-JP" altLang="en-US" sz="1800"/>
              <a:t>“</a:t>
            </a:r>
            <a:r>
              <a:rPr lang="en-US" altLang="ja-JP" sz="1800"/>
              <a:t>S</a:t>
            </a:r>
            <a:r>
              <a:rPr lang="ja-JP" altLang="en-US" sz="1800"/>
              <a:t>”</a:t>
            </a:r>
            <a:r>
              <a:rPr lang="en-US" altLang="ja-JP" sz="1800"/>
              <a:t>, and </a:t>
            </a:r>
            <a:r>
              <a:rPr lang="ja-JP" altLang="en-US" sz="1800"/>
              <a:t>“</a:t>
            </a:r>
            <a:r>
              <a:rPr lang="en-US" altLang="ja-JP" sz="1800"/>
              <a:t>RHO</a:t>
            </a:r>
            <a:r>
              <a:rPr lang="ja-JP" altLang="en-US" sz="1800"/>
              <a:t>”</a:t>
            </a:r>
            <a:endParaRPr lang="en-US" altLang="ja-JP" sz="1800"/>
          </a:p>
          <a:p>
            <a:pPr eaLnBrk="1" hangingPunct="1">
              <a:buFont typeface="Arial" charset="0"/>
              <a:buChar char="•"/>
            </a:pPr>
            <a:r>
              <a:rPr lang="en-US" sz="1800"/>
              <a:t> </a:t>
            </a:r>
            <a:r>
              <a:rPr lang="ja-JP" altLang="en-US" sz="1800"/>
              <a:t>“</a:t>
            </a:r>
            <a:r>
              <a:rPr lang="en-US" altLang="ja-JP" sz="1800"/>
              <a:t>Q</a:t>
            </a:r>
            <a:r>
              <a:rPr lang="ja-JP" altLang="en-US" sz="1800"/>
              <a:t>”</a:t>
            </a:r>
            <a:r>
              <a:rPr lang="en-US" altLang="ja-JP" sz="1800"/>
              <a:t> here represents variables </a:t>
            </a:r>
            <a:r>
              <a:rPr lang="ja-JP" altLang="en-US" sz="1800"/>
              <a:t>“</a:t>
            </a:r>
            <a:r>
              <a:rPr lang="en-US" altLang="ja-JP" sz="1800"/>
              <a:t>Km</a:t>
            </a:r>
            <a:r>
              <a:rPr lang="ja-JP" altLang="en-US" sz="1800"/>
              <a:t>”</a:t>
            </a:r>
            <a:r>
              <a:rPr lang="en-US" altLang="ja-JP" sz="1800"/>
              <a:t>, </a:t>
            </a:r>
            <a:r>
              <a:rPr lang="ja-JP" altLang="en-US" sz="1800"/>
              <a:t>“</a:t>
            </a:r>
            <a:r>
              <a:rPr lang="en-US" altLang="ja-JP" sz="1800"/>
              <a:t>Kh</a:t>
            </a:r>
            <a:r>
              <a:rPr lang="ja-JP" altLang="en-US" sz="1800"/>
              <a:t>”</a:t>
            </a:r>
            <a:r>
              <a:rPr lang="en-US" altLang="ja-JP" sz="1800"/>
              <a:t>, </a:t>
            </a:r>
            <a:r>
              <a:rPr lang="ja-JP" altLang="en-US" sz="1800"/>
              <a:t>“</a:t>
            </a:r>
            <a:r>
              <a:rPr lang="en-US" altLang="ja-JP" sz="1800"/>
              <a:t>Q2</a:t>
            </a:r>
            <a:r>
              <a:rPr lang="ja-JP" altLang="en-US" sz="1800"/>
              <a:t>”</a:t>
            </a:r>
            <a:r>
              <a:rPr lang="en-US" altLang="ja-JP" sz="1800"/>
              <a:t>, and </a:t>
            </a:r>
            <a:r>
              <a:rPr lang="ja-JP" altLang="en-US" sz="1800"/>
              <a:t>“</a:t>
            </a:r>
            <a:r>
              <a:rPr lang="en-US" altLang="ja-JP" sz="1800"/>
              <a:t>Q2l</a:t>
            </a:r>
            <a:r>
              <a:rPr lang="ja-JP" altLang="en-US" sz="1800"/>
              <a:t>”</a:t>
            </a:r>
            <a:endParaRPr lang="en-US" sz="180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04800" y="304800"/>
            <a:ext cx="853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bIns="0" anchor="b"/>
          <a:lstStyle/>
          <a:p>
            <a:pPr algn="ctr">
              <a:defRPr/>
            </a:pPr>
            <a:r>
              <a:rPr lang="en-US" sz="45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Arakawa-C Grid: Internal Mode</a:t>
            </a:r>
          </a:p>
        </p:txBody>
      </p:sp>
      <p:sp>
        <p:nvSpPr>
          <p:cNvPr id="35844" name="TextBox 7"/>
          <p:cNvSpPr txBox="1">
            <a:spLocks noChangeArrowheads="1"/>
          </p:cNvSpPr>
          <p:nvPr/>
        </p:nvSpPr>
        <p:spPr bwMode="auto">
          <a:xfrm>
            <a:off x="3886200" y="4430713"/>
            <a:ext cx="1524000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Plan View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2" descr="C:\Users\Richard\Desktop\DTC_POM\USER_mellor_2004_21_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752600"/>
            <a:ext cx="6892925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685800" y="4972050"/>
            <a:ext cx="778033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sz="1800"/>
              <a:t> Vertical spatial differencing also occurs on staggered grid</a:t>
            </a:r>
          </a:p>
          <a:p>
            <a:pPr eaLnBrk="1" hangingPunct="1">
              <a:buFont typeface="Arial" charset="0"/>
              <a:buChar char="•"/>
            </a:pPr>
            <a:r>
              <a:rPr lang="en-US" sz="1800"/>
              <a:t> 3-D variables </a:t>
            </a:r>
            <a:r>
              <a:rPr lang="ja-JP" altLang="en-US" sz="1800"/>
              <a:t>“</a:t>
            </a:r>
            <a:r>
              <a:rPr lang="en-US" altLang="ja-JP" sz="1800"/>
              <a:t>W</a:t>
            </a:r>
            <a:r>
              <a:rPr lang="ja-JP" altLang="en-US" sz="1800"/>
              <a:t>”</a:t>
            </a:r>
            <a:r>
              <a:rPr lang="en-US" altLang="ja-JP" sz="1800"/>
              <a:t> and </a:t>
            </a:r>
            <a:r>
              <a:rPr lang="ja-JP" altLang="en-US" sz="1800"/>
              <a:t>“</a:t>
            </a:r>
            <a:r>
              <a:rPr lang="en-US" altLang="ja-JP" sz="1800"/>
              <a:t>Q</a:t>
            </a:r>
            <a:r>
              <a:rPr lang="ja-JP" altLang="en-US" sz="1800"/>
              <a:t>”</a:t>
            </a:r>
            <a:r>
              <a:rPr lang="en-US" altLang="ja-JP" sz="1800"/>
              <a:t> are calculated at shifted depth from </a:t>
            </a:r>
            <a:r>
              <a:rPr lang="ja-JP" altLang="en-US" sz="1800"/>
              <a:t>“</a:t>
            </a:r>
            <a:r>
              <a:rPr lang="en-US" altLang="ja-JP" sz="1800"/>
              <a:t>T</a:t>
            </a:r>
            <a:r>
              <a:rPr lang="ja-JP" altLang="en-US" sz="1800"/>
              <a:t>”</a:t>
            </a:r>
            <a:r>
              <a:rPr lang="en-US" altLang="ja-JP" sz="1800"/>
              <a:t> and </a:t>
            </a:r>
            <a:r>
              <a:rPr lang="ja-JP" altLang="en-US" sz="1800"/>
              <a:t>“</a:t>
            </a:r>
            <a:r>
              <a:rPr lang="en-US" altLang="ja-JP" sz="1800"/>
              <a:t>U</a:t>
            </a:r>
            <a:r>
              <a:rPr lang="ja-JP" altLang="en-US" sz="1800"/>
              <a:t>”</a:t>
            </a:r>
            <a:endParaRPr lang="en-US" altLang="ja-JP" sz="1800"/>
          </a:p>
          <a:p>
            <a:pPr eaLnBrk="1" hangingPunct="1">
              <a:buFont typeface="Arial" charset="0"/>
              <a:buChar char="•"/>
            </a:pPr>
            <a:r>
              <a:rPr lang="en-US" sz="1800"/>
              <a:t> </a:t>
            </a:r>
            <a:r>
              <a:rPr lang="ja-JP" altLang="en-US" sz="1800"/>
              <a:t>“</a:t>
            </a:r>
            <a:r>
              <a:rPr lang="en-US" altLang="ja-JP" sz="1800"/>
              <a:t>T</a:t>
            </a:r>
            <a:r>
              <a:rPr lang="ja-JP" altLang="en-US" sz="1800"/>
              <a:t>”</a:t>
            </a:r>
            <a:r>
              <a:rPr lang="en-US" altLang="ja-JP" sz="1800"/>
              <a:t> here represents variables </a:t>
            </a:r>
            <a:r>
              <a:rPr lang="ja-JP" altLang="en-US" sz="1800"/>
              <a:t>“</a:t>
            </a:r>
            <a:r>
              <a:rPr lang="en-US" altLang="ja-JP" sz="1800"/>
              <a:t>T</a:t>
            </a:r>
            <a:r>
              <a:rPr lang="ja-JP" altLang="en-US" sz="1800"/>
              <a:t>”</a:t>
            </a:r>
            <a:r>
              <a:rPr lang="en-US" altLang="ja-JP" sz="1800"/>
              <a:t>, </a:t>
            </a:r>
            <a:r>
              <a:rPr lang="ja-JP" altLang="en-US" sz="1800"/>
              <a:t>“</a:t>
            </a:r>
            <a:r>
              <a:rPr lang="en-US" altLang="ja-JP" sz="1800"/>
              <a:t>S</a:t>
            </a:r>
            <a:r>
              <a:rPr lang="ja-JP" altLang="en-US" sz="1800"/>
              <a:t>”</a:t>
            </a:r>
            <a:r>
              <a:rPr lang="en-US" altLang="ja-JP" sz="1800"/>
              <a:t>, and </a:t>
            </a:r>
            <a:r>
              <a:rPr lang="ja-JP" altLang="en-US" sz="1800"/>
              <a:t>“</a:t>
            </a:r>
            <a:r>
              <a:rPr lang="en-US" altLang="ja-JP" sz="1800"/>
              <a:t>RHO</a:t>
            </a:r>
            <a:r>
              <a:rPr lang="ja-JP" altLang="en-US" sz="1800"/>
              <a:t>”</a:t>
            </a:r>
            <a:endParaRPr lang="en-US" altLang="ja-JP" sz="1800"/>
          </a:p>
          <a:p>
            <a:pPr eaLnBrk="1" hangingPunct="1">
              <a:buFont typeface="Arial" charset="0"/>
              <a:buChar char="•"/>
            </a:pPr>
            <a:r>
              <a:rPr lang="en-US" sz="1800"/>
              <a:t> </a:t>
            </a:r>
            <a:r>
              <a:rPr lang="ja-JP" altLang="en-US" sz="1800"/>
              <a:t>“</a:t>
            </a:r>
            <a:r>
              <a:rPr lang="en-US" altLang="ja-JP" sz="1800"/>
              <a:t>Q</a:t>
            </a:r>
            <a:r>
              <a:rPr lang="ja-JP" altLang="en-US" sz="1800"/>
              <a:t>”</a:t>
            </a:r>
            <a:r>
              <a:rPr lang="en-US" altLang="ja-JP" sz="1800"/>
              <a:t> here represents variables </a:t>
            </a:r>
            <a:r>
              <a:rPr lang="ja-JP" altLang="en-US" sz="1800"/>
              <a:t>“</a:t>
            </a:r>
            <a:r>
              <a:rPr lang="en-US" altLang="ja-JP" sz="1800"/>
              <a:t>Km</a:t>
            </a:r>
            <a:r>
              <a:rPr lang="ja-JP" altLang="en-US" sz="1800"/>
              <a:t>”</a:t>
            </a:r>
            <a:r>
              <a:rPr lang="en-US" altLang="ja-JP" sz="1800"/>
              <a:t>, </a:t>
            </a:r>
            <a:r>
              <a:rPr lang="ja-JP" altLang="en-US" sz="1800"/>
              <a:t>“</a:t>
            </a:r>
            <a:r>
              <a:rPr lang="en-US" altLang="ja-JP" sz="1800"/>
              <a:t>Kh</a:t>
            </a:r>
            <a:r>
              <a:rPr lang="ja-JP" altLang="en-US" sz="1800"/>
              <a:t>”</a:t>
            </a:r>
            <a:r>
              <a:rPr lang="en-US" altLang="ja-JP" sz="1800"/>
              <a:t>, </a:t>
            </a:r>
            <a:r>
              <a:rPr lang="ja-JP" altLang="en-US" sz="1800"/>
              <a:t>“</a:t>
            </a:r>
            <a:r>
              <a:rPr lang="en-US" altLang="ja-JP" sz="1800"/>
              <a:t>Q2</a:t>
            </a:r>
            <a:r>
              <a:rPr lang="ja-JP" altLang="en-US" sz="1800"/>
              <a:t>”</a:t>
            </a:r>
            <a:r>
              <a:rPr lang="en-US" altLang="ja-JP" sz="1800"/>
              <a:t>, and </a:t>
            </a:r>
            <a:r>
              <a:rPr lang="ja-JP" altLang="en-US" sz="1800"/>
              <a:t>“</a:t>
            </a:r>
            <a:r>
              <a:rPr lang="en-US" altLang="ja-JP" sz="1800"/>
              <a:t>Q2l</a:t>
            </a:r>
            <a:r>
              <a:rPr lang="ja-JP" altLang="en-US" sz="1800"/>
              <a:t>”</a:t>
            </a:r>
            <a:endParaRPr lang="en-US" sz="180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04800" y="304800"/>
            <a:ext cx="853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bIns="0" anchor="b"/>
          <a:lstStyle/>
          <a:p>
            <a:pPr algn="ctr">
              <a:defRPr/>
            </a:pP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Vertical Grid: Internal Mode</a:t>
            </a:r>
          </a:p>
        </p:txBody>
      </p:sp>
      <p:sp>
        <p:nvSpPr>
          <p:cNvPr id="36868" name="TextBox 7"/>
          <p:cNvSpPr txBox="1">
            <a:spLocks noChangeArrowheads="1"/>
          </p:cNvSpPr>
          <p:nvPr/>
        </p:nvSpPr>
        <p:spPr bwMode="auto">
          <a:xfrm>
            <a:off x="3429000" y="4430713"/>
            <a:ext cx="2057400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Elevation View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381000" y="1935163"/>
            <a:ext cx="8382000" cy="4389437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onstantia" charset="0"/>
              </a:rPr>
              <a:t>POM </a:t>
            </a:r>
            <a:r>
              <a:rPr lang="en-US" dirty="0">
                <a:latin typeface="Constantia" charset="0"/>
              </a:rPr>
              <a:t>has a split time step</a:t>
            </a:r>
          </a:p>
          <a:p>
            <a:pPr eaLnBrk="1" hangingPunct="1"/>
            <a:r>
              <a:rPr lang="en-US" dirty="0">
                <a:latin typeface="Constantia" charset="0"/>
              </a:rPr>
              <a:t>External (two-dimensional) mode uses short time step:</a:t>
            </a:r>
          </a:p>
          <a:p>
            <a:pPr lvl="1" eaLnBrk="1" hangingPunct="1"/>
            <a:r>
              <a:rPr lang="en-US" dirty="0">
                <a:latin typeface="Constantia" charset="0"/>
              </a:rPr>
              <a:t>22.5 seconds during pre-coupled </a:t>
            </a:r>
            <a:r>
              <a:rPr lang="en-US" dirty="0" smtClean="0">
                <a:latin typeface="Constantia" charset="0"/>
              </a:rPr>
              <a:t>initialization</a:t>
            </a:r>
            <a:endParaRPr lang="en-US" dirty="0">
              <a:latin typeface="Constantia" charset="0"/>
            </a:endParaRPr>
          </a:p>
          <a:p>
            <a:pPr lvl="1" eaLnBrk="1" hangingPunct="1"/>
            <a:r>
              <a:rPr lang="en-US" dirty="0">
                <a:latin typeface="Constantia" charset="0"/>
              </a:rPr>
              <a:t>13.5 seconds during coupled </a:t>
            </a:r>
            <a:r>
              <a:rPr lang="en-US" dirty="0" smtClean="0">
                <a:latin typeface="Constantia" charset="0"/>
              </a:rPr>
              <a:t>integration</a:t>
            </a:r>
            <a:endParaRPr lang="en-US" dirty="0">
              <a:latin typeface="Constantia" charset="0"/>
            </a:endParaRPr>
          </a:p>
          <a:p>
            <a:pPr eaLnBrk="1" hangingPunct="1"/>
            <a:r>
              <a:rPr lang="en-US" dirty="0">
                <a:latin typeface="Constantia" charset="0"/>
              </a:rPr>
              <a:t>Internal (three-dimensional) mode uses long time step:</a:t>
            </a:r>
          </a:p>
          <a:p>
            <a:pPr lvl="1" eaLnBrk="1" hangingPunct="1"/>
            <a:r>
              <a:rPr lang="en-US" dirty="0">
                <a:latin typeface="Constantia" charset="0"/>
              </a:rPr>
              <a:t>15 minutes during pre-coupled </a:t>
            </a:r>
            <a:r>
              <a:rPr lang="en-US" dirty="0" smtClean="0">
                <a:latin typeface="Constantia" charset="0"/>
              </a:rPr>
              <a:t>initialization</a:t>
            </a:r>
            <a:endParaRPr lang="en-US" dirty="0">
              <a:latin typeface="Constantia" charset="0"/>
            </a:endParaRPr>
          </a:p>
          <a:p>
            <a:pPr lvl="1" eaLnBrk="1" hangingPunct="1"/>
            <a:r>
              <a:rPr lang="en-US" dirty="0">
                <a:latin typeface="Constantia" charset="0"/>
              </a:rPr>
              <a:t>9 minutes during coupled </a:t>
            </a:r>
            <a:r>
              <a:rPr lang="en-US" dirty="0" smtClean="0">
                <a:latin typeface="Constantia" charset="0"/>
              </a:rPr>
              <a:t>integration</a:t>
            </a:r>
            <a:endParaRPr lang="en-US" dirty="0">
              <a:latin typeface="Constantia" charset="0"/>
            </a:endParaRPr>
          </a:p>
          <a:p>
            <a:pPr eaLnBrk="1" hangingPunct="1"/>
            <a:r>
              <a:rPr lang="en-US" dirty="0">
                <a:latin typeface="Constantia" charset="0"/>
              </a:rPr>
              <a:t>Horizontal time differencing is explicit</a:t>
            </a:r>
          </a:p>
          <a:p>
            <a:pPr eaLnBrk="1" hangingPunct="1"/>
            <a:r>
              <a:rPr lang="en-US" dirty="0">
                <a:latin typeface="Constantia" charset="0"/>
              </a:rPr>
              <a:t>Vertical time differencing is implicit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304800" y="457200"/>
            <a:ext cx="8534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bIns="0" anchor="b"/>
          <a:lstStyle/>
          <a:p>
            <a:pPr algn="ctr">
              <a:defRPr/>
            </a:pP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Time Stepping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90800" y="2590800"/>
            <a:ext cx="35707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POM Physics</a:t>
            </a:r>
            <a:endParaRPr lang="en-US" sz="4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108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1371600"/>
            <a:ext cx="7909480" cy="3693319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Hurricanes cool the ocean surface through:</a:t>
            </a:r>
          </a:p>
          <a:p>
            <a:pPr marL="342900" indent="-342900">
              <a:buAutoNum type="arabicParenBoth"/>
            </a:pPr>
            <a:r>
              <a:rPr lang="en-US" dirty="0" smtClean="0"/>
              <a:t>vertical </a:t>
            </a:r>
            <a:r>
              <a:rPr lang="en-US" dirty="0"/>
              <a:t>(turbulent) </a:t>
            </a:r>
            <a:r>
              <a:rPr lang="en-US" dirty="0" smtClean="0"/>
              <a:t>mixing </a:t>
            </a:r>
          </a:p>
          <a:p>
            <a:r>
              <a:rPr lang="en-US" dirty="0" smtClean="0"/>
              <a:t>(2) surface heat flux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b="1" dirty="0" smtClean="0">
                <a:solidFill>
                  <a:srgbClr val="0000FF"/>
                </a:solidFill>
              </a:rPr>
              <a:t>Vertical mixing</a:t>
            </a:r>
            <a:r>
              <a:rPr lang="en-US" dirty="0" smtClean="0"/>
              <a:t> drives ~85% </a:t>
            </a:r>
          </a:p>
          <a:p>
            <a:r>
              <a:rPr lang="en-US" dirty="0" smtClean="0"/>
              <a:t>of sea surface temperature</a:t>
            </a:r>
          </a:p>
          <a:p>
            <a:r>
              <a:rPr lang="en-US" dirty="0" smtClean="0"/>
              <a:t>cooling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b="1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3515609" y="2440507"/>
            <a:ext cx="4869311" cy="3629593"/>
            <a:chOff x="3499301" y="683265"/>
            <a:chExt cx="4869311" cy="3629593"/>
          </a:xfrm>
        </p:grpSpPr>
        <p:pic>
          <p:nvPicPr>
            <p:cNvPr id="39" name="Picture 38" descr="SSfig1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34" b="79924"/>
            <a:stretch/>
          </p:blipFill>
          <p:spPr>
            <a:xfrm>
              <a:off x="4354726" y="3580662"/>
              <a:ext cx="3962215" cy="732196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3499301" y="683265"/>
              <a:ext cx="4869311" cy="2854232"/>
              <a:chOff x="3499301" y="683265"/>
              <a:chExt cx="4869311" cy="2854232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3924628" y="683265"/>
                <a:ext cx="4443984" cy="2854232"/>
                <a:chOff x="3924628" y="683265"/>
                <a:chExt cx="4443984" cy="2854232"/>
              </a:xfrm>
            </p:grpSpPr>
            <p:pic>
              <p:nvPicPr>
                <p:cNvPr id="6" name="Picture 5" descr="SSfig1.png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974" t="52095" r="14351" b="7353"/>
                <a:stretch/>
              </p:blipFill>
              <p:spPr>
                <a:xfrm>
                  <a:off x="3924628" y="830873"/>
                  <a:ext cx="4443984" cy="2706624"/>
                </a:xfrm>
                <a:prstGeom prst="rect">
                  <a:avLst/>
                </a:prstGeom>
              </p:spPr>
            </p:pic>
            <p:sp>
              <p:nvSpPr>
                <p:cNvPr id="7" name="Oval 6"/>
                <p:cNvSpPr/>
                <p:nvPr/>
              </p:nvSpPr>
              <p:spPr>
                <a:xfrm>
                  <a:off x="5723562" y="1057430"/>
                  <a:ext cx="406400" cy="46467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" name="Oval 7"/>
                <p:cNvSpPr/>
                <p:nvPr/>
              </p:nvSpPr>
              <p:spPr>
                <a:xfrm>
                  <a:off x="6485605" y="1057430"/>
                  <a:ext cx="406400" cy="46467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" name="Multiply 8"/>
                <p:cNvSpPr/>
                <p:nvPr/>
              </p:nvSpPr>
              <p:spPr>
                <a:xfrm>
                  <a:off x="6485605" y="1057430"/>
                  <a:ext cx="406400" cy="464671"/>
                </a:xfrm>
                <a:prstGeom prst="mathMultiply">
                  <a:avLst/>
                </a:prstGeom>
                <a:solidFill>
                  <a:schemeClr val="tx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Oval 9"/>
                <p:cNvSpPr/>
                <p:nvPr/>
              </p:nvSpPr>
              <p:spPr>
                <a:xfrm>
                  <a:off x="5844088" y="1188918"/>
                  <a:ext cx="135467" cy="199142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5678510" y="683265"/>
                  <a:ext cx="1422087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dirty="0" smtClean="0">
                      <a:solidFill>
                        <a:srgbClr val="000000"/>
                      </a:solidFill>
                      <a:latin typeface="Abadi MT Condensed Extra Bold"/>
                      <a:ea typeface="Wingdings"/>
                      <a:cs typeface="Abadi MT Condensed Extra Bold"/>
                      <a:sym typeface="Wingdings"/>
                    </a:rPr>
                    <a:t>Strong Winds</a:t>
                  </a:r>
                  <a:endParaRPr lang="en-US" dirty="0" smtClean="0">
                    <a:solidFill>
                      <a:srgbClr val="000000"/>
                    </a:solidFill>
                    <a:latin typeface="Abadi MT Condensed Extra Bold"/>
                    <a:cs typeface="Abadi MT Condensed Extra Bold"/>
                  </a:endParaRPr>
                </a:p>
                <a:p>
                  <a:endParaRPr lang="en-US" dirty="0" smtClean="0">
                    <a:solidFill>
                      <a:srgbClr val="000000"/>
                    </a:solidFill>
                    <a:latin typeface="Abadi MT Condensed Extra Bold"/>
                    <a:cs typeface="Abadi MT Condensed Extra Bold"/>
                  </a:endParaRPr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4530486" y="2715513"/>
                  <a:ext cx="1080530" cy="646331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rgbClr val="0000FF"/>
                      </a:solidFill>
                      <a:latin typeface="Abadi MT Condensed Extra Bold"/>
                      <a:ea typeface="Wingdings"/>
                      <a:cs typeface="Abadi MT Condensed Extra Bold"/>
                      <a:sym typeface="Wingdings"/>
                    </a:rPr>
                    <a:t>Vertical Mixing</a:t>
                  </a:r>
                  <a:endParaRPr lang="en-US" dirty="0" smtClean="0">
                    <a:solidFill>
                      <a:srgbClr val="0000FF"/>
                    </a:solidFill>
                    <a:latin typeface="Abadi MT Condensed Extra Bold"/>
                    <a:cs typeface="Abadi MT Condensed Extra Bold"/>
                  </a:endParaRPr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7113529" y="1105225"/>
                  <a:ext cx="335868" cy="38402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4" name="Multiply 13"/>
                <p:cNvSpPr/>
                <p:nvPr/>
              </p:nvSpPr>
              <p:spPr>
                <a:xfrm>
                  <a:off x="7128796" y="1105225"/>
                  <a:ext cx="305335" cy="384026"/>
                </a:xfrm>
                <a:prstGeom prst="mathMultiply">
                  <a:avLst/>
                </a:prstGeom>
                <a:solidFill>
                  <a:schemeClr val="tx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/>
                <p:cNvSpPr/>
                <p:nvPr/>
              </p:nvSpPr>
              <p:spPr>
                <a:xfrm>
                  <a:off x="7658347" y="1147662"/>
                  <a:ext cx="277577" cy="3173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" name="Multiply 15"/>
                <p:cNvSpPr/>
                <p:nvPr/>
              </p:nvSpPr>
              <p:spPr>
                <a:xfrm>
                  <a:off x="7658347" y="1147662"/>
                  <a:ext cx="277577" cy="317377"/>
                </a:xfrm>
                <a:prstGeom prst="mathMultiply">
                  <a:avLst/>
                </a:prstGeom>
                <a:solidFill>
                  <a:schemeClr val="tx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8153951" y="1200554"/>
                  <a:ext cx="156685" cy="1791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" name="Multiply 18"/>
                <p:cNvSpPr/>
                <p:nvPr/>
              </p:nvSpPr>
              <p:spPr>
                <a:xfrm>
                  <a:off x="8153951" y="1200554"/>
                  <a:ext cx="156685" cy="179150"/>
                </a:xfrm>
                <a:prstGeom prst="mathMultiply">
                  <a:avLst/>
                </a:prstGeom>
                <a:solidFill>
                  <a:schemeClr val="tx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5183089" y="1088289"/>
                  <a:ext cx="335868" cy="38402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5295045" y="1187202"/>
                  <a:ext cx="111956" cy="16458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Oval 22"/>
                <p:cNvSpPr/>
                <p:nvPr/>
              </p:nvSpPr>
              <p:spPr>
                <a:xfrm>
                  <a:off x="4670266" y="1137777"/>
                  <a:ext cx="277577" cy="31737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" name="Oval 23"/>
                <p:cNvSpPr/>
                <p:nvPr/>
              </p:nvSpPr>
              <p:spPr>
                <a:xfrm>
                  <a:off x="4762792" y="1222117"/>
                  <a:ext cx="92525" cy="136017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4234416" y="1176273"/>
                  <a:ext cx="189589" cy="21677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4297613" y="1238616"/>
                  <a:ext cx="63195" cy="92901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Curved Up Arrow 27"/>
                <p:cNvSpPr/>
                <p:nvPr/>
              </p:nvSpPr>
              <p:spPr>
                <a:xfrm>
                  <a:off x="6061705" y="2158742"/>
                  <a:ext cx="277577" cy="243623"/>
                </a:xfrm>
                <a:prstGeom prst="curvedUpArrow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Curved Up Arrow 28"/>
                <p:cNvSpPr/>
                <p:nvPr/>
              </p:nvSpPr>
              <p:spPr>
                <a:xfrm flipV="1">
                  <a:off x="7089315" y="2042521"/>
                  <a:ext cx="399889" cy="333463"/>
                </a:xfrm>
                <a:prstGeom prst="curvedUpArrow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Curved Up Arrow 29"/>
                <p:cNvSpPr/>
                <p:nvPr/>
              </p:nvSpPr>
              <p:spPr>
                <a:xfrm flipH="1">
                  <a:off x="7055627" y="2382050"/>
                  <a:ext cx="388191" cy="333463"/>
                </a:xfrm>
                <a:prstGeom prst="curvedUpArrow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Curved Up Arrow 30"/>
                <p:cNvSpPr/>
                <p:nvPr/>
              </p:nvSpPr>
              <p:spPr>
                <a:xfrm rot="20725837">
                  <a:off x="6582255" y="2467272"/>
                  <a:ext cx="277577" cy="243623"/>
                </a:xfrm>
                <a:prstGeom prst="curvedUpArrow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Curved Up Arrow 31"/>
                <p:cNvSpPr/>
                <p:nvPr/>
              </p:nvSpPr>
              <p:spPr>
                <a:xfrm rot="20725837" flipH="1" flipV="1">
                  <a:off x="6539006" y="2175752"/>
                  <a:ext cx="404450" cy="403490"/>
                </a:xfrm>
                <a:prstGeom prst="curvedUpArrow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Curved Up Arrow 32"/>
                <p:cNvSpPr/>
                <p:nvPr/>
              </p:nvSpPr>
              <p:spPr>
                <a:xfrm rot="20725837">
                  <a:off x="5580004" y="2125907"/>
                  <a:ext cx="277577" cy="243623"/>
                </a:xfrm>
                <a:prstGeom prst="curvedUpArrow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Curved Up Arrow 33"/>
                <p:cNvSpPr/>
                <p:nvPr/>
              </p:nvSpPr>
              <p:spPr>
                <a:xfrm rot="20725837" flipV="1">
                  <a:off x="5821082" y="2060020"/>
                  <a:ext cx="532253" cy="403491"/>
                </a:xfrm>
                <a:prstGeom prst="curvedUpArrow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Curved Up Arrow 34"/>
                <p:cNvSpPr/>
                <p:nvPr/>
              </p:nvSpPr>
              <p:spPr>
                <a:xfrm rot="20725837" flipH="1">
                  <a:off x="5993817" y="2217242"/>
                  <a:ext cx="516682" cy="403490"/>
                </a:xfrm>
                <a:prstGeom prst="curvedUpArrow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2" name="Rectangle 41"/>
              <p:cNvSpPr/>
              <p:nvPr/>
            </p:nvSpPr>
            <p:spPr>
              <a:xfrm rot="16200000">
                <a:off x="3125348" y="2416474"/>
                <a:ext cx="11172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depth (m)</a:t>
                </a:r>
                <a:endParaRPr lang="en-US" dirty="0"/>
              </a:p>
            </p:txBody>
          </p:sp>
        </p:grpSp>
      </p:grp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7471" y="228600"/>
            <a:ext cx="9144001" cy="643546"/>
          </a:xfrm>
        </p:spPr>
        <p:txBody>
          <a:bodyPr>
            <a:noAutofit/>
          </a:bodyPr>
          <a:lstStyle/>
          <a:p>
            <a:pPr algn="ctr"/>
            <a:r>
              <a:rPr lang="en-US" sz="4400" dirty="0" smtClean="0">
                <a:latin typeface="Calibri"/>
                <a:cs typeface="Calibri"/>
              </a:rPr>
              <a:t>1-D processes</a:t>
            </a:r>
            <a:endParaRPr lang="en-US" sz="4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5976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/>
          <p:cNvSpPr/>
          <p:nvPr/>
        </p:nvSpPr>
        <p:spPr>
          <a:xfrm>
            <a:off x="139423" y="1075536"/>
            <a:ext cx="8003084" cy="341632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F2B20"/>
                </a:solidFill>
              </a:rPr>
              <a:t>Turbulent flux terms are assumed proportional to the vertical shear of the mean variables, e.g.</a:t>
            </a:r>
          </a:p>
          <a:p>
            <a:pPr marL="342900" indent="-342900">
              <a:buFontTx/>
              <a:buChar char="-"/>
            </a:pPr>
            <a:endParaRPr lang="en-US" dirty="0" smtClean="0">
              <a:solidFill>
                <a:srgbClr val="2F2B20"/>
              </a:solidFill>
            </a:endParaRPr>
          </a:p>
          <a:p>
            <a:endParaRPr lang="en-US" dirty="0">
              <a:solidFill>
                <a:srgbClr val="2F2B20"/>
              </a:solidFill>
            </a:endParaRPr>
          </a:p>
          <a:p>
            <a:pPr marL="342900" indent="-342900">
              <a:buFontTx/>
              <a:buChar char="-"/>
            </a:pPr>
            <a:endParaRPr lang="en-US" dirty="0" smtClean="0">
              <a:solidFill>
                <a:srgbClr val="2F2B20"/>
              </a:solidFill>
            </a:endParaRPr>
          </a:p>
          <a:p>
            <a:pPr marL="342900" indent="-342900">
              <a:buFontTx/>
              <a:buChar char="-"/>
            </a:pPr>
            <a:endParaRPr lang="en-US" dirty="0">
              <a:solidFill>
                <a:srgbClr val="2F2B20"/>
              </a:solidFill>
            </a:endParaRPr>
          </a:p>
          <a:p>
            <a:pPr marL="342900" indent="-342900">
              <a:buFontTx/>
              <a:buChar char="-"/>
            </a:pPr>
            <a:endParaRPr lang="en-US" dirty="0" smtClean="0">
              <a:solidFill>
                <a:srgbClr val="2F2B20"/>
              </a:solidFill>
            </a:endParaRPr>
          </a:p>
          <a:p>
            <a:r>
              <a:rPr lang="en-US" dirty="0" smtClean="0"/>
              <a:t>The turbulent mixing coefficient K is </a:t>
            </a:r>
            <a:r>
              <a:rPr lang="en-US" dirty="0"/>
              <a:t>parameterized using </a:t>
            </a:r>
            <a:r>
              <a:rPr lang="en-US" dirty="0" smtClean="0"/>
              <a:t>either</a:t>
            </a:r>
          </a:p>
          <a:p>
            <a:endParaRPr lang="en-US" dirty="0"/>
          </a:p>
          <a:p>
            <a:pPr marL="342900" indent="-342900">
              <a:buAutoNum type="arabicParenBoth"/>
            </a:pPr>
            <a:r>
              <a:rPr lang="en-US" dirty="0" smtClean="0"/>
              <a:t>Mellor</a:t>
            </a:r>
            <a:r>
              <a:rPr lang="en-US" dirty="0"/>
              <a:t>–Yamada level 2.5 turbulence closure </a:t>
            </a:r>
            <a:r>
              <a:rPr lang="en-US" dirty="0" smtClean="0"/>
              <a:t>model (M-Y scheme) or</a:t>
            </a:r>
          </a:p>
          <a:p>
            <a:endParaRPr lang="en-US" dirty="0" smtClean="0">
              <a:solidFill>
                <a:srgbClr val="2F2B20"/>
              </a:solidFill>
            </a:endParaRPr>
          </a:p>
          <a:p>
            <a:pPr marL="342900" indent="-342900">
              <a:buAutoNum type="arabicParenBoth"/>
            </a:pPr>
            <a:r>
              <a:rPr lang="en-US" dirty="0" smtClean="0">
                <a:solidFill>
                  <a:srgbClr val="000000"/>
                </a:solidFill>
              </a:rPr>
              <a:t>K</a:t>
            </a:r>
            <a:r>
              <a:rPr lang="en-US" dirty="0">
                <a:solidFill>
                  <a:srgbClr val="000000"/>
                </a:solidFill>
              </a:rPr>
              <a:t>-Profile Parameterization (</a:t>
            </a:r>
            <a:r>
              <a:rPr lang="en-US" dirty="0" smtClean="0">
                <a:solidFill>
                  <a:srgbClr val="000000"/>
                </a:solidFill>
              </a:rPr>
              <a:t>KPP scheme)</a:t>
            </a:r>
            <a:r>
              <a:rPr lang="en-US" baseline="30000" dirty="0" smtClean="0">
                <a:solidFill>
                  <a:srgbClr val="000000"/>
                </a:solidFill>
              </a:rPr>
              <a:t> </a:t>
            </a:r>
            <a:r>
              <a:rPr lang="en-US" i="1" dirty="0" smtClean="0">
                <a:solidFill>
                  <a:schemeClr val="tx1"/>
                </a:solidFill>
              </a:rPr>
              <a:t>: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1600200" y="5257800"/>
            <a:ext cx="4800601" cy="830997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/>
              <a:t>	</a:t>
            </a:r>
            <a:r>
              <a:rPr lang="en-US" sz="1600" dirty="0" smtClean="0"/>
              <a:t>h -  </a:t>
            </a:r>
            <a:r>
              <a:rPr lang="en-US" sz="1600" dirty="0"/>
              <a:t>mixing layer </a:t>
            </a:r>
            <a:r>
              <a:rPr lang="en-US" sz="1600" dirty="0" smtClean="0"/>
              <a:t>depth</a:t>
            </a:r>
            <a:endParaRPr lang="en-US" sz="1600" dirty="0"/>
          </a:p>
          <a:p>
            <a:r>
              <a:rPr lang="en-US" sz="1600" dirty="0"/>
              <a:t>	</a:t>
            </a:r>
            <a:r>
              <a:rPr lang="en-US" sz="1600" i="1" dirty="0" smtClean="0"/>
              <a:t>W- </a:t>
            </a:r>
            <a:r>
              <a:rPr lang="en-US" sz="1600" dirty="0" smtClean="0"/>
              <a:t> </a:t>
            </a:r>
            <a:r>
              <a:rPr lang="en-US" sz="1600" dirty="0"/>
              <a:t>turbulent velocity </a:t>
            </a:r>
            <a:r>
              <a:rPr lang="en-US" sz="1600" dirty="0" smtClean="0"/>
              <a:t>scale</a:t>
            </a:r>
            <a:endParaRPr lang="en-US" sz="1600" i="1" dirty="0"/>
          </a:p>
          <a:p>
            <a:r>
              <a:rPr lang="en-US" sz="1600" dirty="0"/>
              <a:t>	</a:t>
            </a:r>
            <a:r>
              <a:rPr lang="en-US" sz="1600" i="1" dirty="0" smtClean="0"/>
              <a:t>G</a:t>
            </a:r>
            <a:r>
              <a:rPr lang="en-US" sz="1600" i="1" dirty="0"/>
              <a:t>(z</a:t>
            </a:r>
            <a:r>
              <a:rPr lang="en-US" sz="1600" i="1" dirty="0" smtClean="0"/>
              <a:t>)- </a:t>
            </a:r>
            <a:r>
              <a:rPr lang="en-US" sz="1600" dirty="0" smtClean="0"/>
              <a:t> </a:t>
            </a:r>
            <a:r>
              <a:rPr lang="en-US" sz="1600" dirty="0"/>
              <a:t>non-dimensional shape-</a:t>
            </a:r>
            <a:r>
              <a:rPr lang="en-US" sz="1600" dirty="0" smtClean="0"/>
              <a:t>function</a:t>
            </a:r>
            <a:endParaRPr lang="en-US" sz="1600" i="1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7471" y="228600"/>
            <a:ext cx="9144001" cy="643546"/>
          </a:xfrm>
        </p:spPr>
        <p:txBody>
          <a:bodyPr>
            <a:noAutofit/>
          </a:bodyPr>
          <a:lstStyle/>
          <a:p>
            <a:pPr algn="ctr"/>
            <a:r>
              <a:rPr lang="en-US" sz="4400" dirty="0" smtClean="0">
                <a:latin typeface="Calibri"/>
                <a:cs typeface="Calibri"/>
              </a:rPr>
              <a:t>Vertical Mixing Parameterization</a:t>
            </a:r>
            <a:endParaRPr lang="en-US" sz="4400" dirty="0">
              <a:latin typeface="Calibri"/>
              <a:cs typeface="Calibri"/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1915512"/>
              </p:ext>
            </p:extLst>
          </p:nvPr>
        </p:nvGraphicFramePr>
        <p:xfrm>
          <a:off x="1524000" y="2209800"/>
          <a:ext cx="1832841" cy="628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7" name="Equation" r:id="rId3" imgW="1143000" imgH="431800" progId="Equation.3">
                  <p:embed/>
                </p:oleObj>
              </mc:Choice>
              <mc:Fallback>
                <p:oleObj name="Equation" r:id="rId3" imgW="11430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0" y="2209800"/>
                        <a:ext cx="1832841" cy="6284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7678239"/>
              </p:ext>
            </p:extLst>
          </p:nvPr>
        </p:nvGraphicFramePr>
        <p:xfrm>
          <a:off x="4485761" y="2191431"/>
          <a:ext cx="1894899" cy="665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8" name="Equation" r:id="rId5" imgW="1181100" imgH="457200" progId="Equation.3">
                  <p:embed/>
                </p:oleObj>
              </mc:Choice>
              <mc:Fallback>
                <p:oleObj name="Equation" r:id="rId5" imgW="11811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85761" y="2191431"/>
                        <a:ext cx="1894899" cy="665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1901096" y="1869291"/>
            <a:ext cx="1259853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i="1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M</a:t>
            </a:r>
            <a:r>
              <a:rPr lang="en-US" sz="1600" b="1" i="1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omentum</a:t>
            </a:r>
            <a:endParaRPr lang="en-US" sz="1600" b="1" i="1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30744" y="1876247"/>
            <a:ext cx="1342723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i="1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Temperature</a:t>
            </a:r>
            <a:endParaRPr lang="en-US" sz="1600" b="1" i="1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2451525"/>
              </p:ext>
            </p:extLst>
          </p:nvPr>
        </p:nvGraphicFramePr>
        <p:xfrm>
          <a:off x="2895600" y="4648200"/>
          <a:ext cx="1691409" cy="353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9" name="Equation" r:id="rId7" imgW="965200" imgH="203200" progId="Equation.3">
                  <p:embed/>
                </p:oleObj>
              </mc:Choice>
              <mc:Fallback>
                <p:oleObj name="Equation" r:id="rId7" imgW="965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95600" y="4648200"/>
                        <a:ext cx="1691409" cy="3535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803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1905000"/>
            <a:ext cx="3255938" cy="2308324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endParaRPr lang="en-US" dirty="0" smtClean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dirty="0" smtClean="0">
                <a:latin typeface="Arial"/>
                <a:cs typeface="Arial"/>
              </a:rPr>
              <a:t>Hurricane induced </a:t>
            </a:r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upwelling</a:t>
            </a:r>
            <a:r>
              <a:rPr lang="en-US" dirty="0" smtClean="0">
                <a:latin typeface="Arial"/>
                <a:cs typeface="Arial"/>
              </a:rPr>
              <a:t> and </a:t>
            </a:r>
            <a:r>
              <a:rPr lang="en-US" dirty="0" smtClean="0">
                <a:solidFill>
                  <a:srgbClr val="008000"/>
                </a:solidFill>
                <a:latin typeface="Arial"/>
                <a:cs typeface="Arial"/>
              </a:rPr>
              <a:t>horizontal advection</a:t>
            </a:r>
            <a:r>
              <a:rPr lang="en-US" dirty="0" smtClean="0">
                <a:latin typeface="Arial"/>
                <a:cs typeface="Arial"/>
              </a:rPr>
              <a:t> can enhance and/or modify surface cooling</a:t>
            </a:r>
            <a:r>
              <a:rPr lang="en-US" dirty="0" smtClean="0">
                <a:solidFill>
                  <a:srgbClr val="2F2B20"/>
                </a:solidFill>
                <a:latin typeface="Arial"/>
                <a:cs typeface="Arial"/>
              </a:rPr>
              <a:t>.</a:t>
            </a:r>
          </a:p>
          <a:p>
            <a:endParaRPr lang="en-US" dirty="0" smtClean="0">
              <a:latin typeface="Arial"/>
              <a:cs typeface="Arial"/>
            </a:endParaRPr>
          </a:p>
          <a:p>
            <a:endParaRPr lang="en-US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512813" y="683265"/>
            <a:ext cx="4956383" cy="5955424"/>
            <a:chOff x="3512813" y="683265"/>
            <a:chExt cx="4956383" cy="5955424"/>
          </a:xfrm>
        </p:grpSpPr>
        <p:pic>
          <p:nvPicPr>
            <p:cNvPr id="6" name="Picture 5" descr="SSfig1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74" t="52095" r="14351" b="7353"/>
            <a:stretch/>
          </p:blipFill>
          <p:spPr>
            <a:xfrm>
              <a:off x="3924628" y="830873"/>
              <a:ext cx="4443984" cy="2706624"/>
            </a:xfrm>
            <a:prstGeom prst="rect">
              <a:avLst/>
            </a:prstGeom>
          </p:spPr>
        </p:pic>
        <p:sp>
          <p:nvSpPr>
            <p:cNvPr id="7" name="Oval 6"/>
            <p:cNvSpPr/>
            <p:nvPr/>
          </p:nvSpPr>
          <p:spPr>
            <a:xfrm>
              <a:off x="5723562" y="1057430"/>
              <a:ext cx="406400" cy="4646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6485605" y="1057430"/>
              <a:ext cx="406400" cy="4646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Multiply 8"/>
            <p:cNvSpPr/>
            <p:nvPr/>
          </p:nvSpPr>
          <p:spPr>
            <a:xfrm>
              <a:off x="6485605" y="1057430"/>
              <a:ext cx="406400" cy="464671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844088" y="1188918"/>
              <a:ext cx="135467" cy="199142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678510" y="683265"/>
              <a:ext cx="142208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Abadi MT Condensed Extra Bold"/>
                  <a:ea typeface="Wingdings"/>
                  <a:cs typeface="Abadi MT Condensed Extra Bold"/>
                  <a:sym typeface="Wingdings"/>
                </a:rPr>
                <a:t>Strong Winds</a:t>
              </a:r>
              <a:endParaRPr lang="en-US" dirty="0" smtClean="0">
                <a:solidFill>
                  <a:srgbClr val="000000"/>
                </a:solidFill>
                <a:latin typeface="Abadi MT Condensed Extra Bold"/>
                <a:cs typeface="Abadi MT Condensed Extra Bold"/>
              </a:endParaRPr>
            </a:p>
            <a:p>
              <a:endParaRPr lang="en-US" dirty="0" smtClean="0">
                <a:solidFill>
                  <a:srgbClr val="000000"/>
                </a:solidFill>
                <a:latin typeface="Abadi MT Condensed Extra Bold"/>
                <a:cs typeface="Abadi MT Condensed Extra Bold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7113529" y="1105225"/>
              <a:ext cx="335868" cy="3840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Multiply 13"/>
            <p:cNvSpPr/>
            <p:nvPr/>
          </p:nvSpPr>
          <p:spPr>
            <a:xfrm>
              <a:off x="7128796" y="1105225"/>
              <a:ext cx="305335" cy="384026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7658347" y="1147662"/>
              <a:ext cx="277577" cy="3173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" name="Multiply 15"/>
            <p:cNvSpPr/>
            <p:nvPr/>
          </p:nvSpPr>
          <p:spPr>
            <a:xfrm>
              <a:off x="7658347" y="1147662"/>
              <a:ext cx="277577" cy="317377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8153951" y="1200554"/>
              <a:ext cx="156685" cy="1791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9" name="Multiply 18"/>
            <p:cNvSpPr/>
            <p:nvPr/>
          </p:nvSpPr>
          <p:spPr>
            <a:xfrm>
              <a:off x="8153951" y="1200554"/>
              <a:ext cx="156685" cy="179150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5183089" y="1088289"/>
              <a:ext cx="335868" cy="3840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5295045" y="1187202"/>
              <a:ext cx="111956" cy="16458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4670266" y="1137777"/>
              <a:ext cx="277577" cy="3173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4762792" y="1222117"/>
              <a:ext cx="92525" cy="136017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4234416" y="1176273"/>
              <a:ext cx="189589" cy="2167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4297613" y="1238616"/>
              <a:ext cx="63195" cy="92901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 descr="SSfig1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7" t="62724" r="12687" b="-1084"/>
            <a:stretch/>
          </p:blipFill>
          <p:spPr>
            <a:xfrm>
              <a:off x="3933772" y="3698027"/>
              <a:ext cx="4535424" cy="2560320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4727182" y="4310736"/>
              <a:ext cx="1080530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  <a:latin typeface="Abadi MT Condensed Extra Bold"/>
                  <a:ea typeface="Wingdings"/>
                  <a:cs typeface="Abadi MT Condensed Extra Bold"/>
                  <a:sym typeface="Wingdings"/>
                </a:rPr>
                <a:t>Upwelling</a:t>
              </a:r>
              <a:endParaRPr lang="en-US" dirty="0" smtClean="0">
                <a:solidFill>
                  <a:srgbClr val="FF0000"/>
                </a:solidFill>
                <a:latin typeface="Abadi MT Condensed Extra Bold"/>
                <a:cs typeface="Abadi MT Condensed Extra Bold"/>
              </a:endParaRPr>
            </a:p>
          </p:txBody>
        </p:sp>
        <p:sp>
          <p:nvSpPr>
            <p:cNvPr id="38" name="Up Arrow 37"/>
            <p:cNvSpPr/>
            <p:nvPr/>
          </p:nvSpPr>
          <p:spPr>
            <a:xfrm>
              <a:off x="6158504" y="4233514"/>
              <a:ext cx="355643" cy="857269"/>
            </a:xfrm>
            <a:prstGeom prst="upArrow">
              <a:avLst/>
            </a:prstGeom>
            <a:noFill/>
            <a:ln w="5715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 descr="SSfig1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34" b="79924"/>
            <a:stretch/>
          </p:blipFill>
          <p:spPr>
            <a:xfrm>
              <a:off x="4354726" y="5906493"/>
              <a:ext cx="3962215" cy="732196"/>
            </a:xfrm>
            <a:prstGeom prst="rect">
              <a:avLst/>
            </a:prstGeom>
          </p:spPr>
        </p:pic>
        <p:sp>
          <p:nvSpPr>
            <p:cNvPr id="40" name="Left Arrow 39"/>
            <p:cNvSpPr/>
            <p:nvPr/>
          </p:nvSpPr>
          <p:spPr>
            <a:xfrm>
              <a:off x="6595116" y="4962119"/>
              <a:ext cx="460511" cy="280742"/>
            </a:xfrm>
            <a:prstGeom prst="leftArrow">
              <a:avLst/>
            </a:prstGeom>
            <a:noFill/>
            <a:ln w="57150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Left Arrow 40"/>
            <p:cNvSpPr/>
            <p:nvPr/>
          </p:nvSpPr>
          <p:spPr>
            <a:xfrm rot="10800000">
              <a:off x="5611017" y="4962119"/>
              <a:ext cx="426005" cy="280743"/>
            </a:xfrm>
            <a:prstGeom prst="leftArrow">
              <a:avLst/>
            </a:prstGeom>
            <a:noFill/>
            <a:ln w="57150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 rot="16200000">
              <a:off x="3138860" y="3304700"/>
              <a:ext cx="1117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depth (m)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968999" y="5764634"/>
              <a:ext cx="4739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km</a:t>
              </a:r>
              <a:endParaRPr lang="en-US" dirty="0"/>
            </a:p>
          </p:txBody>
        </p:sp>
        <p:sp>
          <p:nvSpPr>
            <p:cNvPr id="44" name="Left Arrow 43"/>
            <p:cNvSpPr/>
            <p:nvPr/>
          </p:nvSpPr>
          <p:spPr>
            <a:xfrm rot="10800000">
              <a:off x="6620864" y="3722946"/>
              <a:ext cx="434763" cy="229826"/>
            </a:xfrm>
            <a:prstGeom prst="leftArrow">
              <a:avLst/>
            </a:prstGeom>
            <a:noFill/>
            <a:ln w="57150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Left Arrow 44"/>
            <p:cNvSpPr/>
            <p:nvPr/>
          </p:nvSpPr>
          <p:spPr>
            <a:xfrm>
              <a:off x="5579121" y="3734975"/>
              <a:ext cx="457901" cy="217797"/>
            </a:xfrm>
            <a:prstGeom prst="leftArrow">
              <a:avLst/>
            </a:prstGeom>
            <a:noFill/>
            <a:ln w="57150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563461" y="2993139"/>
              <a:ext cx="2062629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8000"/>
                  </a:solidFill>
                  <a:latin typeface="Abadi MT Condensed Extra Bold"/>
                  <a:ea typeface="Wingdings"/>
                  <a:cs typeface="Abadi MT Condensed Extra Bold"/>
                  <a:sym typeface="Wingdings"/>
                </a:rPr>
                <a:t>Horizontal Advection</a:t>
              </a:r>
              <a:endParaRPr lang="en-US" dirty="0" smtClean="0">
                <a:solidFill>
                  <a:srgbClr val="008000"/>
                </a:solidFill>
                <a:latin typeface="Abadi MT Condensed Extra Bold"/>
                <a:cs typeface="Abadi MT Condensed Extra Bold"/>
              </a:endParaRPr>
            </a:p>
          </p:txBody>
        </p:sp>
        <p:sp>
          <p:nvSpPr>
            <p:cNvPr id="50" name="Left Arrow 49"/>
            <p:cNvSpPr/>
            <p:nvPr/>
          </p:nvSpPr>
          <p:spPr>
            <a:xfrm rot="10800000">
              <a:off x="5844087" y="1663663"/>
              <a:ext cx="1462550" cy="229826"/>
            </a:xfrm>
            <a:prstGeom prst="leftArrow">
              <a:avLst/>
            </a:prstGeom>
            <a:noFill/>
            <a:ln w="5715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Left Arrow 51"/>
          <p:cNvSpPr/>
          <p:nvPr/>
        </p:nvSpPr>
        <p:spPr>
          <a:xfrm rot="10800000">
            <a:off x="5835681" y="2045889"/>
            <a:ext cx="1219946" cy="229826"/>
          </a:xfrm>
          <a:prstGeom prst="leftArrow">
            <a:avLst/>
          </a:prstGeom>
          <a:noFill/>
          <a:ln w="571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5822574" y="3918153"/>
            <a:ext cx="1014406" cy="1433608"/>
            <a:chOff x="5822574" y="3918153"/>
            <a:chExt cx="1014406" cy="1433608"/>
          </a:xfrm>
        </p:grpSpPr>
        <p:sp>
          <p:nvSpPr>
            <p:cNvPr id="53" name="Left Arrow 52"/>
            <p:cNvSpPr/>
            <p:nvPr/>
          </p:nvSpPr>
          <p:spPr>
            <a:xfrm rot="10800000">
              <a:off x="6637718" y="3918153"/>
              <a:ext cx="199262" cy="229826"/>
            </a:xfrm>
            <a:prstGeom prst="leftArrow">
              <a:avLst/>
            </a:prstGeom>
            <a:noFill/>
            <a:ln w="57150" cmpd="sng">
              <a:solidFill>
                <a:srgbClr val="2F2B2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Left Arrow 53"/>
            <p:cNvSpPr/>
            <p:nvPr/>
          </p:nvSpPr>
          <p:spPr>
            <a:xfrm>
              <a:off x="5822574" y="3944451"/>
              <a:ext cx="209867" cy="217797"/>
            </a:xfrm>
            <a:prstGeom prst="leftArrow">
              <a:avLst/>
            </a:prstGeom>
            <a:noFill/>
            <a:ln w="57150" cmpd="sng">
              <a:solidFill>
                <a:srgbClr val="2F2B2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Up Arrow 54"/>
            <p:cNvSpPr/>
            <p:nvPr/>
          </p:nvSpPr>
          <p:spPr>
            <a:xfrm>
              <a:off x="6158504" y="4558801"/>
              <a:ext cx="355643" cy="428634"/>
            </a:xfrm>
            <a:prstGeom prst="upArrow">
              <a:avLst/>
            </a:prstGeom>
            <a:noFill/>
            <a:ln w="57150" cmpd="sng">
              <a:solidFill>
                <a:srgbClr val="2F2B2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Left Arrow 55"/>
            <p:cNvSpPr/>
            <p:nvPr/>
          </p:nvSpPr>
          <p:spPr>
            <a:xfrm>
              <a:off x="6620863" y="5133964"/>
              <a:ext cx="209867" cy="217797"/>
            </a:xfrm>
            <a:prstGeom prst="leftArrow">
              <a:avLst/>
            </a:prstGeom>
            <a:noFill/>
            <a:ln w="57150" cmpd="sng">
              <a:solidFill>
                <a:srgbClr val="2F2B2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Left Arrow 57"/>
            <p:cNvSpPr/>
            <p:nvPr/>
          </p:nvSpPr>
          <p:spPr>
            <a:xfrm rot="10800000">
              <a:off x="5879924" y="5090783"/>
              <a:ext cx="199262" cy="229826"/>
            </a:xfrm>
            <a:prstGeom prst="leftArrow">
              <a:avLst/>
            </a:prstGeom>
            <a:noFill/>
            <a:ln w="57150" cmpd="sng">
              <a:solidFill>
                <a:srgbClr val="2F2B2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9144001" cy="685800"/>
          </a:xfrm>
        </p:spPr>
        <p:txBody>
          <a:bodyPr>
            <a:noAutofit/>
          </a:bodyPr>
          <a:lstStyle/>
          <a:p>
            <a:pPr algn="ctr"/>
            <a:r>
              <a:rPr lang="en-US" sz="4400" dirty="0" smtClean="0">
                <a:latin typeface="Calibri"/>
                <a:cs typeface="Calibri"/>
              </a:rPr>
              <a:t>3-D processes</a:t>
            </a:r>
            <a:endParaRPr lang="en-US" sz="4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3825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>
          <a:xfrm>
            <a:off x="-26894" y="228600"/>
            <a:ext cx="9144000" cy="1143000"/>
          </a:xfrm>
        </p:spPr>
        <p:txBody>
          <a:bodyPr/>
          <a:lstStyle/>
          <a:p>
            <a:pPr algn="ctr" eaLnBrk="1" hangingPunct="1">
              <a:lnSpc>
                <a:spcPct val="90000"/>
              </a:lnSpc>
            </a:pPr>
            <a:r>
              <a:rPr lang="en-US" sz="4400" dirty="0" smtClean="0">
                <a:latin typeface="Calibri" charset="0"/>
              </a:rPr>
              <a:t>Why </a:t>
            </a:r>
            <a:r>
              <a:rPr lang="en-US" sz="4400" dirty="0">
                <a:latin typeface="Calibri" charset="0"/>
              </a:rPr>
              <a:t>Couple </a:t>
            </a:r>
            <a:r>
              <a:rPr lang="en-US" sz="4400" dirty="0" smtClean="0">
                <a:latin typeface="Calibri" charset="0"/>
              </a:rPr>
              <a:t>a Fully 3-D Ocean Model to a Hurricane Model?</a:t>
            </a:r>
            <a:endParaRPr lang="en-US" sz="4400" dirty="0">
              <a:latin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828800"/>
            <a:ext cx="9067800" cy="4389437"/>
          </a:xfrm>
        </p:spPr>
        <p:txBody>
          <a:bodyPr>
            <a:normAutofit/>
          </a:bodyPr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>
                <a:ea typeface="+mn-ea"/>
                <a:cs typeface="+mn-cs"/>
              </a:rPr>
              <a:t>To create accurate SST during hurricane model integration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>
                <a:ea typeface="+mn-ea"/>
                <a:cs typeface="+mn-cs"/>
              </a:rPr>
              <a:t>Evaporation (moisture flux) from sea surface provides heat energy to drive a hurricane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>
                <a:ea typeface="+mn-ea"/>
                <a:cs typeface="+mn-cs"/>
              </a:rPr>
              <a:t>Available energy decreases if storm-core SST decreases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>
                <a:ea typeface="+mn-ea"/>
                <a:cs typeface="+mn-cs"/>
              </a:rPr>
              <a:t>Uncoupled hurricane models with static SST neglect SST cooling during integration </a:t>
            </a:r>
            <a:r>
              <a:rPr lang="en-US" dirty="0" smtClean="0"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dirty="0" smtClean="0">
                <a:ea typeface="+mn-ea"/>
                <a:cs typeface="+mn-cs"/>
              </a:rPr>
              <a:t>high intensity bias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>
                <a:ea typeface="+mn-ea"/>
                <a:cs typeface="+mn-cs"/>
              </a:rPr>
              <a:t>One-dimensional (vertical-only) ocean models neglect upwelling and horizontal advection, both of which can impact SST during integration</a:t>
            </a:r>
          </a:p>
        </p:txBody>
      </p:sp>
    </p:spTree>
    <p:extLst>
      <p:ext uri="{BB962C8B-B14F-4D97-AF65-F5344CB8AC3E}">
        <p14:creationId xmlns:p14="http://schemas.microsoft.com/office/powerpoint/2010/main" val="1507111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92886-E571-45D5-8B56-343DC94F8FA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20</a:t>
            </a:fld>
            <a:endParaRPr lang="en-US" dirty="0">
              <a:solidFill>
                <a:srgbClr val="1F497D">
                  <a:shade val="90000"/>
                </a:srgbClr>
              </a:solidFill>
              <a:latin typeface="Calibri"/>
            </a:endParaRPr>
          </a:p>
        </p:txBody>
      </p:sp>
      <p:pic>
        <p:nvPicPr>
          <p:cNvPr id="2" name="Picture 1" descr="R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89" y="1441477"/>
            <a:ext cx="5047488" cy="5047488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3245554" y="1820332"/>
            <a:ext cx="0" cy="41345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326442" y="1456789"/>
            <a:ext cx="191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23 levels (default)</a:t>
            </a:r>
            <a:endParaRPr lang="en-US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45554" y="1456789"/>
            <a:ext cx="191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FF0000"/>
                </a:solidFill>
                <a:latin typeface="Calibri"/>
                <a:ea typeface="+mn-ea"/>
                <a:cs typeface="+mn-cs"/>
              </a:rPr>
              <a:t>60 levels</a:t>
            </a:r>
            <a:endParaRPr lang="en-US" dirty="0">
              <a:solidFill>
                <a:srgbClr val="FF0000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6" name="Right Brace 15"/>
          <p:cNvSpPr/>
          <p:nvPr/>
        </p:nvSpPr>
        <p:spPr>
          <a:xfrm>
            <a:off x="5273269" y="1854343"/>
            <a:ext cx="709844" cy="177221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983113" y="2082192"/>
            <a:ext cx="2398885" cy="163121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- 60 level MPIPOM maintains ~5 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m resolution to mixing depth </a:t>
            </a:r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of ~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200 </a:t>
            </a:r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m (for 2500 m ocean depth)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5178776" y="5940776"/>
            <a:ext cx="0" cy="649112"/>
          </a:xfrm>
          <a:prstGeom prst="line">
            <a:avLst/>
          </a:prstGeom>
          <a:ln>
            <a:solidFill>
              <a:srgbClr val="2F2B2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245554" y="5954887"/>
            <a:ext cx="0" cy="649112"/>
          </a:xfrm>
          <a:prstGeom prst="line">
            <a:avLst/>
          </a:prstGeom>
          <a:ln>
            <a:solidFill>
              <a:srgbClr val="2F2B2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309508" y="5904087"/>
            <a:ext cx="0" cy="649112"/>
          </a:xfrm>
          <a:prstGeom prst="line">
            <a:avLst/>
          </a:prstGeom>
          <a:ln>
            <a:solidFill>
              <a:srgbClr val="2F2B2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326442" y="6573631"/>
            <a:ext cx="38382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50330" y="6371488"/>
            <a:ext cx="959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-2500</a:t>
            </a:r>
            <a:endParaRPr lang="en-US" sz="14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61158" y="789190"/>
            <a:ext cx="8020839" cy="40011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 defTabSz="457200" fontAlgn="auto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H</a:t>
            </a:r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igher resolution (60 level) sensitivity tests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753042" y="3903523"/>
            <a:ext cx="2614845" cy="163121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- 23 level MPIPOM has vertical level resolution of ~50 m at 200 m depth (for 2500 m ocean depth)</a:t>
            </a: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0" y="8965"/>
            <a:ext cx="9144001" cy="6435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04617B"/>
                </a:solidFill>
                <a:latin typeface="Calibri"/>
                <a:cs typeface="Calibri"/>
              </a:rPr>
              <a:t>Impact of increased vertical resolution</a:t>
            </a:r>
            <a:endParaRPr lang="en-US" dirty="0">
              <a:solidFill>
                <a:srgbClr val="04617B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5060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mp0004_MY-Hi-MY-Lo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7" b="89852" l="9949" r="748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212" y="4021759"/>
            <a:ext cx="3614928" cy="2883408"/>
          </a:xfrm>
          <a:prstGeom prst="rect">
            <a:avLst/>
          </a:prstGeom>
        </p:spPr>
      </p:pic>
      <p:pic>
        <p:nvPicPr>
          <p:cNvPr id="4" name="Picture 3" descr="Temp0004_KPP-df-Hi-KPPdf-Lo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287" y="1587860"/>
            <a:ext cx="3614928" cy="2883408"/>
          </a:xfrm>
          <a:prstGeom prst="rect">
            <a:avLst/>
          </a:prstGeom>
        </p:spPr>
      </p:pic>
      <p:pic>
        <p:nvPicPr>
          <p:cNvPr id="2" name="Picture 1" descr="Lo-KPP-df_0004_Cooling_Temp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021" y="1551472"/>
            <a:ext cx="3614928" cy="2883408"/>
          </a:xfrm>
          <a:prstGeom prst="rect">
            <a:avLst/>
          </a:prstGeom>
        </p:spPr>
      </p:pic>
      <p:pic>
        <p:nvPicPr>
          <p:cNvPr id="81" name="Picture 80" descr="Hi-MY_0004_Cooling_Temp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4" y="3973947"/>
            <a:ext cx="3614928" cy="2883408"/>
          </a:xfrm>
          <a:prstGeom prst="rect">
            <a:avLst/>
          </a:prstGeom>
        </p:spPr>
      </p:pic>
      <p:pic>
        <p:nvPicPr>
          <p:cNvPr id="83" name="Picture 82" descr="Lo-MY_0004_Cooling_Temp.png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812" y="3969085"/>
            <a:ext cx="3614928" cy="2883408"/>
          </a:xfrm>
          <a:prstGeom prst="rect">
            <a:avLst/>
          </a:prstGeom>
        </p:spPr>
      </p:pic>
      <p:pic>
        <p:nvPicPr>
          <p:cNvPr id="84" name="Picture 83" descr="Hi-KPP-df_0004_Cooling_Temp.png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" y="1563483"/>
            <a:ext cx="3614928" cy="2883408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15674" y="-2490"/>
            <a:ext cx="9128326" cy="672353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04617B"/>
                </a:solidFill>
                <a:latin typeface="Calibri"/>
                <a:cs typeface="Calibri"/>
              </a:rPr>
              <a:t>Hurricane Edouard 09/15 12Z, 2014</a:t>
            </a:r>
            <a:endParaRPr lang="en-US" sz="3600" dirty="0">
              <a:solidFill>
                <a:srgbClr val="04617B"/>
              </a:solidFill>
              <a:latin typeface="Calibri"/>
              <a:cs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44617" y="5648960"/>
            <a:ext cx="548640" cy="396240"/>
          </a:xfrm>
        </p:spPr>
        <p:txBody>
          <a:bodyPr/>
          <a:lstStyle/>
          <a:p>
            <a:fld id="{8C592886-E571-45D5-8B56-343DC94F8FA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21</a:t>
            </a:fld>
            <a:endParaRPr lang="en-US" dirty="0">
              <a:solidFill>
                <a:srgbClr val="1F497D">
                  <a:shade val="90000"/>
                </a:srgbClr>
              </a:solidFill>
              <a:latin typeface="Calibri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678298" y="4339837"/>
            <a:ext cx="2118267" cy="2034822"/>
          </a:xfrm>
          <a:prstGeom prst="rect">
            <a:avLst/>
          </a:prstGeom>
          <a:noFill/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665469" y="1928933"/>
            <a:ext cx="2118267" cy="2034822"/>
          </a:xfrm>
          <a:prstGeom prst="rect">
            <a:avLst/>
          </a:prstGeom>
          <a:noFill/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08715" y="1924245"/>
            <a:ext cx="2118267" cy="2034822"/>
          </a:xfrm>
          <a:prstGeom prst="rect">
            <a:avLst/>
          </a:prstGeom>
          <a:noFill/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21544" y="4337687"/>
            <a:ext cx="2118267" cy="2034822"/>
          </a:xfrm>
          <a:prstGeom prst="rect">
            <a:avLst/>
          </a:prstGeom>
          <a:noFill/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630559" y="4339837"/>
            <a:ext cx="2118267" cy="2034822"/>
          </a:xfrm>
          <a:prstGeom prst="rect">
            <a:avLst/>
          </a:prstGeom>
          <a:noFill/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626009" y="1916105"/>
            <a:ext cx="2118267" cy="2034822"/>
          </a:xfrm>
          <a:prstGeom prst="rect">
            <a:avLst/>
          </a:prstGeom>
          <a:noFill/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4759629" y="1527520"/>
            <a:ext cx="386323" cy="5625524"/>
            <a:chOff x="4900748" y="1258132"/>
            <a:chExt cx="423363" cy="5625524"/>
          </a:xfrm>
        </p:grpSpPr>
        <p:pic>
          <p:nvPicPr>
            <p:cNvPr id="19" name="Picture 18" descr="Lo-KPP-df_0004_Cooling_Temp.png"/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9937" b="89852" l="76223" r="88870">
                          <a14:foregroundMark x1="77572" y1="26638" x2="77572" y2="26638"/>
                          <a14:foregroundMark x1="88870" y1="27484" x2="88870" y2="274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73" r="19067"/>
            <a:stretch/>
          </p:blipFill>
          <p:spPr>
            <a:xfrm>
              <a:off x="4900748" y="1258132"/>
              <a:ext cx="410534" cy="5625524"/>
            </a:xfrm>
            <a:prstGeom prst="rect">
              <a:avLst/>
            </a:prstGeom>
            <a:ln w="28575" cmpd="sng">
              <a:noFill/>
            </a:ln>
          </p:spPr>
        </p:pic>
        <p:sp>
          <p:nvSpPr>
            <p:cNvPr id="30" name="Rectangle 29"/>
            <p:cNvSpPr/>
            <p:nvPr/>
          </p:nvSpPr>
          <p:spPr>
            <a:xfrm>
              <a:off x="5023038" y="2039603"/>
              <a:ext cx="301073" cy="3920490"/>
            </a:xfrm>
            <a:prstGeom prst="rect">
              <a:avLst/>
            </a:prstGeom>
            <a:noFill/>
            <a:ln w="28575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668472" y="6322930"/>
            <a:ext cx="654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-60E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296227" y="6322930"/>
            <a:ext cx="875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-52E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473807" y="6322930"/>
            <a:ext cx="605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-56E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60402" y="6313566"/>
            <a:ext cx="61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-60E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088157" y="6313566"/>
            <a:ext cx="682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-52E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265737" y="6313566"/>
            <a:ext cx="692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-56E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08" y="3599831"/>
            <a:ext cx="59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23N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08" y="2751671"/>
            <a:ext cx="59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27N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08" y="1930701"/>
            <a:ext cx="59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31N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08" y="6001257"/>
            <a:ext cx="59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23N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08" y="5153097"/>
            <a:ext cx="59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27N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08" y="4332127"/>
            <a:ext cx="59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31N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08716" y="1528567"/>
            <a:ext cx="213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/>
              </a:rPr>
              <a:t>a. 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KPP (60 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levels)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95884" y="3950927"/>
            <a:ext cx="213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/>
              </a:rPr>
              <a:t>c. MY 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(60 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levels)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678298" y="3961747"/>
            <a:ext cx="213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/>
              </a:rPr>
              <a:t>d. M-Y 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(23 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levels)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713040" y="1547472"/>
            <a:ext cx="20963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/>
              </a:rPr>
              <a:t>b. KPP 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(23 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levels)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107465" y="2141631"/>
            <a:ext cx="59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0° C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118847" y="3072371"/>
            <a:ext cx="59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-.5°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125404" y="4035649"/>
            <a:ext cx="59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-1°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093474" y="5053153"/>
            <a:ext cx="8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-1.5°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143191" y="5945256"/>
            <a:ext cx="8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-2°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579146" y="6293621"/>
            <a:ext cx="654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-60E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206901" y="6293621"/>
            <a:ext cx="875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-52E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384481" y="6293621"/>
            <a:ext cx="605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-56E</a:t>
            </a:r>
          </a:p>
        </p:txBody>
      </p:sp>
      <p:sp>
        <p:nvSpPr>
          <p:cNvPr id="59" name="Rectangle 58"/>
          <p:cNvSpPr/>
          <p:nvPr/>
        </p:nvSpPr>
        <p:spPr>
          <a:xfrm>
            <a:off x="5707436" y="1548541"/>
            <a:ext cx="20963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/>
              </a:rPr>
              <a:t>plot a – plot b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677325" y="3950927"/>
            <a:ext cx="20963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/>
              </a:rPr>
              <a:t>plot c – plot d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868459" y="2283335"/>
            <a:ext cx="274732" cy="3920490"/>
          </a:xfrm>
          <a:prstGeom prst="rect">
            <a:avLst/>
          </a:prstGeom>
          <a:noFill/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65" name="Picture 64" descr="Temp0004_MY-KPPdf-Lo.png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63" t="9450" r="15182" b="12855"/>
          <a:stretch/>
        </p:blipFill>
        <p:spPr>
          <a:xfrm>
            <a:off x="7767872" y="2090915"/>
            <a:ext cx="318157" cy="4233137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7803799" y="2180711"/>
            <a:ext cx="274732" cy="3920490"/>
          </a:xfrm>
          <a:prstGeom prst="rect">
            <a:avLst/>
          </a:prstGeom>
          <a:noFill/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044309" y="2045531"/>
            <a:ext cx="59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.25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°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062248" y="3939549"/>
            <a:ext cx="59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0°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8054377" y="5849156"/>
            <a:ext cx="8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-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.25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°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69027" y="719478"/>
            <a:ext cx="7404652" cy="70788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 smtClean="0"/>
              <a:t>KPP: more cooling for 60 levels by up to 0.2° 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M-Y: Impact of increased vertical resolution is small</a:t>
            </a:r>
          </a:p>
        </p:txBody>
      </p:sp>
    </p:spTree>
    <p:extLst>
      <p:ext uri="{BB962C8B-B14F-4D97-AF65-F5344CB8AC3E}">
        <p14:creationId xmlns:p14="http://schemas.microsoft.com/office/powerpoint/2010/main" val="867365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mp0004_MY-KPPdf-Lo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7" b="89852" l="9949" r="75885">
                        <a14:foregroundMark x1="58347" y1="76744" x2="22260" y2="51797"/>
                        <a14:foregroundMark x1="22260" y1="51797" x2="25464" y2="234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568" y="1563819"/>
            <a:ext cx="3614928" cy="2883408"/>
          </a:xfrm>
          <a:prstGeom prst="rect">
            <a:avLst/>
          </a:prstGeom>
        </p:spPr>
      </p:pic>
      <p:pic>
        <p:nvPicPr>
          <p:cNvPr id="2" name="Picture 1" descr="Lo-KPP-df_0004_Cooling_Temp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9648"/>
            <a:ext cx="3614928" cy="2883408"/>
          </a:xfrm>
          <a:prstGeom prst="rect">
            <a:avLst/>
          </a:prstGeom>
        </p:spPr>
      </p:pic>
      <p:pic>
        <p:nvPicPr>
          <p:cNvPr id="87" name="Picture 86" descr="Temp0004_MY-KPPdf-Hi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123" y="3990929"/>
            <a:ext cx="3614928" cy="2883408"/>
          </a:xfrm>
          <a:prstGeom prst="rect">
            <a:avLst/>
          </a:prstGeom>
        </p:spPr>
      </p:pic>
      <p:pic>
        <p:nvPicPr>
          <p:cNvPr id="81" name="Picture 80" descr="Hi-MY_0004_Cooling_Temp.pn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590" y="3961764"/>
            <a:ext cx="3614928" cy="2883408"/>
          </a:xfrm>
          <a:prstGeom prst="rect">
            <a:avLst/>
          </a:prstGeom>
        </p:spPr>
      </p:pic>
      <p:pic>
        <p:nvPicPr>
          <p:cNvPr id="83" name="Picture 82" descr="Lo-MY_0004_Cooling_Temp.png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756" y="1559980"/>
            <a:ext cx="3614928" cy="2883408"/>
          </a:xfrm>
          <a:prstGeom prst="rect">
            <a:avLst/>
          </a:prstGeom>
        </p:spPr>
      </p:pic>
      <p:pic>
        <p:nvPicPr>
          <p:cNvPr id="84" name="Picture 83" descr="Hi-KPP-df_0004_Cooling_Temp.png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" y="3961764"/>
            <a:ext cx="3614928" cy="2883408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160262" y="-2490"/>
            <a:ext cx="8480750" cy="672353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04617B"/>
                </a:solidFill>
                <a:latin typeface="Calibri"/>
                <a:cs typeface="Calibri"/>
              </a:rPr>
              <a:t>Hurricane Edouard 09/15 12Z, 2014</a:t>
            </a:r>
            <a:endParaRPr lang="en-US" sz="3600" dirty="0">
              <a:solidFill>
                <a:srgbClr val="04617B"/>
              </a:solidFill>
              <a:latin typeface="Calibri"/>
              <a:cs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44617" y="5648960"/>
            <a:ext cx="548640" cy="396240"/>
          </a:xfrm>
        </p:spPr>
        <p:txBody>
          <a:bodyPr/>
          <a:lstStyle/>
          <a:p>
            <a:fld id="{8C592886-E571-45D5-8B56-343DC94F8FA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</a:t>
            </a:fld>
            <a:endParaRPr lang="en-US" dirty="0">
              <a:solidFill>
                <a:srgbClr val="1F497D">
                  <a:shade val="90000"/>
                </a:srgbClr>
              </a:solidFill>
              <a:latin typeface="Calibri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678298" y="4339837"/>
            <a:ext cx="2118267" cy="2034822"/>
          </a:xfrm>
          <a:prstGeom prst="rect">
            <a:avLst/>
          </a:prstGeom>
          <a:noFill/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665469" y="1928933"/>
            <a:ext cx="2118267" cy="2034822"/>
          </a:xfrm>
          <a:prstGeom prst="rect">
            <a:avLst/>
          </a:prstGeom>
          <a:noFill/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08715" y="1924245"/>
            <a:ext cx="2118267" cy="2034822"/>
          </a:xfrm>
          <a:prstGeom prst="rect">
            <a:avLst/>
          </a:prstGeom>
          <a:noFill/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21544" y="4337687"/>
            <a:ext cx="2118267" cy="2034822"/>
          </a:xfrm>
          <a:prstGeom prst="rect">
            <a:avLst/>
          </a:prstGeom>
          <a:noFill/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630559" y="4339837"/>
            <a:ext cx="2118267" cy="2034822"/>
          </a:xfrm>
          <a:prstGeom prst="rect">
            <a:avLst/>
          </a:prstGeom>
          <a:noFill/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626009" y="1916105"/>
            <a:ext cx="2118267" cy="2034822"/>
          </a:xfrm>
          <a:prstGeom prst="rect">
            <a:avLst/>
          </a:prstGeom>
          <a:noFill/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4759629" y="1527520"/>
            <a:ext cx="386323" cy="5625524"/>
            <a:chOff x="4900748" y="1258132"/>
            <a:chExt cx="423363" cy="5625524"/>
          </a:xfrm>
        </p:grpSpPr>
        <p:pic>
          <p:nvPicPr>
            <p:cNvPr id="19" name="Picture 18" descr="Lo-KPP-df_0004_Cooling_Temp.png"/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9937" b="89852" l="76223" r="88870">
                          <a14:foregroundMark x1="77572" y1="26638" x2="77572" y2="26638"/>
                          <a14:foregroundMark x1="88870" y1="27484" x2="88870" y2="274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73" r="19067"/>
            <a:stretch/>
          </p:blipFill>
          <p:spPr>
            <a:xfrm>
              <a:off x="4900748" y="1258132"/>
              <a:ext cx="410534" cy="5625524"/>
            </a:xfrm>
            <a:prstGeom prst="rect">
              <a:avLst/>
            </a:prstGeom>
            <a:ln w="28575" cmpd="sng">
              <a:noFill/>
            </a:ln>
          </p:spPr>
        </p:pic>
        <p:sp>
          <p:nvSpPr>
            <p:cNvPr id="30" name="Rectangle 29"/>
            <p:cNvSpPr/>
            <p:nvPr/>
          </p:nvSpPr>
          <p:spPr>
            <a:xfrm>
              <a:off x="5023038" y="2039603"/>
              <a:ext cx="301073" cy="3920490"/>
            </a:xfrm>
            <a:prstGeom prst="rect">
              <a:avLst/>
            </a:prstGeom>
            <a:noFill/>
            <a:ln w="28575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668472" y="6322930"/>
            <a:ext cx="654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-60E</a:t>
            </a:r>
            <a:endParaRPr lang="en-US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96227" y="6322930"/>
            <a:ext cx="875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-52E</a:t>
            </a:r>
            <a:endParaRPr lang="en-US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473807" y="6322930"/>
            <a:ext cx="605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-56E</a:t>
            </a:r>
            <a:endParaRPr lang="en-US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60402" y="6313566"/>
            <a:ext cx="61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-60E</a:t>
            </a:r>
            <a:endParaRPr lang="en-US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088157" y="6313566"/>
            <a:ext cx="682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-52E</a:t>
            </a:r>
            <a:endParaRPr lang="en-US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65737" y="6313566"/>
            <a:ext cx="692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-56E</a:t>
            </a:r>
            <a:endParaRPr lang="en-US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08" y="3599831"/>
            <a:ext cx="59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23N</a:t>
            </a:r>
            <a:endParaRPr lang="en-US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08" y="2751671"/>
            <a:ext cx="59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27N</a:t>
            </a:r>
            <a:endParaRPr lang="en-US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8" y="1930701"/>
            <a:ext cx="59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3</a:t>
            </a:r>
            <a:r>
              <a:rPr lang="en-US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1N</a:t>
            </a:r>
            <a:endParaRPr lang="en-US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08" y="6001257"/>
            <a:ext cx="59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23N</a:t>
            </a:r>
            <a:endParaRPr lang="en-US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08" y="5153097"/>
            <a:ext cx="59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27N</a:t>
            </a:r>
            <a:endParaRPr lang="en-US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08" y="4332127"/>
            <a:ext cx="59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31N</a:t>
            </a:r>
            <a:endParaRPr lang="en-US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08716" y="1528567"/>
            <a:ext cx="213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a</a:t>
            </a:r>
            <a:r>
              <a:rPr lang="en-US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. KPP-</a:t>
            </a:r>
            <a:r>
              <a:rPr lang="en-US" dirty="0" err="1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df</a:t>
            </a:r>
            <a:r>
              <a:rPr lang="en-US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(23 levels)</a:t>
            </a:r>
            <a:endParaRPr lang="en-US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95884" y="3950927"/>
            <a:ext cx="213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</a:t>
            </a:r>
            <a:r>
              <a:rPr lang="en-US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. KPP-</a:t>
            </a:r>
            <a:r>
              <a:rPr lang="en-US" dirty="0" err="1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df</a:t>
            </a:r>
            <a:r>
              <a:rPr lang="en-US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(60 levels)</a:t>
            </a:r>
            <a:endParaRPr lang="en-US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678298" y="3961747"/>
            <a:ext cx="213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d</a:t>
            </a:r>
            <a:r>
              <a:rPr lang="en-US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. M-Y (60 levels)</a:t>
            </a:r>
            <a:endParaRPr lang="en-US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713040" y="1547472"/>
            <a:ext cx="20963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b</a:t>
            </a:r>
            <a:r>
              <a:rPr lang="en-US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. M</a:t>
            </a:r>
            <a:r>
              <a:rPr lang="en-US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-</a:t>
            </a:r>
            <a:r>
              <a:rPr lang="en-US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Y (23 </a:t>
            </a:r>
            <a:r>
              <a:rPr lang="en-US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levels)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107465" y="2141631"/>
            <a:ext cx="59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0° C</a:t>
            </a:r>
            <a:endParaRPr lang="en-US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118847" y="3072371"/>
            <a:ext cx="59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-.5°</a:t>
            </a:r>
            <a:endParaRPr lang="en-US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125404" y="4035649"/>
            <a:ext cx="59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-1°</a:t>
            </a:r>
            <a:endParaRPr lang="en-US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093474" y="5053153"/>
            <a:ext cx="8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-1.5°</a:t>
            </a:r>
            <a:endParaRPr lang="en-US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143191" y="5945256"/>
            <a:ext cx="8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-2°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579146" y="6293621"/>
            <a:ext cx="654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-60E</a:t>
            </a:r>
            <a:endParaRPr lang="en-US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206901" y="6293621"/>
            <a:ext cx="875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-52E</a:t>
            </a:r>
            <a:endParaRPr lang="en-US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384481" y="6293621"/>
            <a:ext cx="605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-56E</a:t>
            </a:r>
            <a:endParaRPr lang="en-US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707436" y="1548541"/>
            <a:ext cx="20963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plot a – plot b</a:t>
            </a:r>
            <a:endParaRPr lang="en-US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5677325" y="3950927"/>
            <a:ext cx="20963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plot c – plot d</a:t>
            </a:r>
            <a:endParaRPr lang="en-US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868459" y="2283335"/>
            <a:ext cx="274732" cy="3920490"/>
          </a:xfrm>
          <a:prstGeom prst="rect">
            <a:avLst/>
          </a:prstGeom>
          <a:noFill/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65" name="Picture 64" descr="Temp0004_MY-KPPdf-Lo.png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63" t="9450" r="15182" b="12855"/>
          <a:stretch/>
        </p:blipFill>
        <p:spPr>
          <a:xfrm>
            <a:off x="7767872" y="2090915"/>
            <a:ext cx="318157" cy="4233137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7803799" y="2180711"/>
            <a:ext cx="274732" cy="3920490"/>
          </a:xfrm>
          <a:prstGeom prst="rect">
            <a:avLst/>
          </a:prstGeom>
          <a:noFill/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044309" y="2045531"/>
            <a:ext cx="59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.5°</a:t>
            </a:r>
            <a:endParaRPr lang="en-US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062248" y="3939549"/>
            <a:ext cx="59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0</a:t>
            </a:r>
            <a:r>
              <a:rPr lang="en-US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°</a:t>
            </a:r>
            <a:endParaRPr lang="en-US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8054377" y="5849156"/>
            <a:ext cx="84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-.5°</a:t>
            </a:r>
            <a:endParaRPr lang="en-US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69027" y="719478"/>
            <a:ext cx="7404652" cy="70788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 defTabSz="457200" fontAlgn="auto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60 level noticeably smoother than 23 level</a:t>
            </a:r>
          </a:p>
          <a:p>
            <a:pPr marL="342900" indent="-342900" defTabSz="457200" fontAlgn="auto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KPP produces up to 0.5° C more cooling than M-Y</a:t>
            </a:r>
          </a:p>
        </p:txBody>
      </p:sp>
    </p:spTree>
    <p:extLst>
      <p:ext uri="{BB962C8B-B14F-4D97-AF65-F5344CB8AC3E}">
        <p14:creationId xmlns:p14="http://schemas.microsoft.com/office/powerpoint/2010/main" val="1631261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5" descr="Hur_cooling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752475"/>
            <a:ext cx="7397750" cy="553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8" name="Text Box 6"/>
          <p:cNvSpPr txBox="1">
            <a:spLocks noChangeArrowheads="1"/>
          </p:cNvSpPr>
          <p:nvPr/>
        </p:nvSpPr>
        <p:spPr bwMode="auto">
          <a:xfrm>
            <a:off x="749300" y="5181600"/>
            <a:ext cx="20701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/>
              <a:t>Typical of </a:t>
            </a:r>
          </a:p>
          <a:p>
            <a:pPr eaLnBrk="1" hangingPunct="1"/>
            <a:r>
              <a:rPr lang="en-US" sz="1800" b="1"/>
              <a:t>Gulf of Mexico in</a:t>
            </a:r>
          </a:p>
          <a:p>
            <a:pPr eaLnBrk="1" hangingPunct="1"/>
            <a:r>
              <a:rPr lang="en-US" sz="1800" b="1"/>
              <a:t>Summer &amp; Fall</a:t>
            </a:r>
          </a:p>
        </p:txBody>
      </p:sp>
      <p:sp>
        <p:nvSpPr>
          <p:cNvPr id="39939" name="Text Box 7"/>
          <p:cNvSpPr txBox="1">
            <a:spLocks noChangeArrowheads="1"/>
          </p:cNvSpPr>
          <p:nvPr/>
        </p:nvSpPr>
        <p:spPr bwMode="auto">
          <a:xfrm>
            <a:off x="3124200" y="5791200"/>
            <a:ext cx="18002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/>
              <a:t>Typical of </a:t>
            </a:r>
          </a:p>
          <a:p>
            <a:pPr eaLnBrk="1" hangingPunct="1"/>
            <a:r>
              <a:rPr lang="en-US" sz="1800" b="1"/>
              <a:t>Caribbean in</a:t>
            </a:r>
          </a:p>
          <a:p>
            <a:pPr eaLnBrk="1" hangingPunct="1"/>
            <a:r>
              <a:rPr lang="en-US" sz="1800" b="1"/>
              <a:t>Summer &amp; Fall</a:t>
            </a:r>
          </a:p>
        </p:txBody>
      </p:sp>
      <p:sp>
        <p:nvSpPr>
          <p:cNvPr id="39940" name="Line 9"/>
          <p:cNvSpPr>
            <a:spLocks noChangeShapeType="1"/>
          </p:cNvSpPr>
          <p:nvPr/>
        </p:nvSpPr>
        <p:spPr bwMode="auto">
          <a:xfrm flipV="1">
            <a:off x="4648200" y="5553075"/>
            <a:ext cx="685800" cy="6191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1" name="Line 9"/>
          <p:cNvSpPr>
            <a:spLocks noChangeShapeType="1"/>
          </p:cNvSpPr>
          <p:nvPr/>
        </p:nvSpPr>
        <p:spPr bwMode="auto">
          <a:xfrm flipV="1">
            <a:off x="1981200" y="4648200"/>
            <a:ext cx="685800" cy="6191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11953"/>
            <a:ext cx="9144001" cy="643546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3600" dirty="0" smtClean="0">
                <a:latin typeface="Calibri"/>
                <a:cs typeface="Calibri"/>
              </a:rPr>
              <a:t>Effect of Ocean Stratification on SST cooling</a:t>
            </a:r>
            <a:endParaRPr lang="en-US" sz="360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4" descr="C:\Users\Richard\Documents\072908\sstcoolvstszoom3sz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4" name="TextBox 6"/>
          <p:cNvSpPr txBox="1">
            <a:spLocks noChangeArrowheads="1"/>
          </p:cNvSpPr>
          <p:nvPr/>
        </p:nvSpPr>
        <p:spPr bwMode="auto">
          <a:xfrm>
            <a:off x="2362200" y="762000"/>
            <a:ext cx="9001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b="1" dirty="0"/>
              <a:t>2.4 m s</a:t>
            </a:r>
            <a:r>
              <a:rPr lang="en-US" sz="1400" b="1" baseline="30000" dirty="0"/>
              <a:t>-1</a:t>
            </a:r>
            <a:endParaRPr lang="en-US" sz="1400" b="1" dirty="0"/>
          </a:p>
        </p:txBody>
      </p:sp>
      <p:sp>
        <p:nvSpPr>
          <p:cNvPr id="28675" name="TextBox 7"/>
          <p:cNvSpPr txBox="1">
            <a:spLocks noChangeArrowheads="1"/>
          </p:cNvSpPr>
          <p:nvPr/>
        </p:nvSpPr>
        <p:spPr bwMode="auto">
          <a:xfrm>
            <a:off x="5105400" y="685800"/>
            <a:ext cx="9001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b="1" dirty="0"/>
              <a:t>4.8 m s</a:t>
            </a:r>
            <a:r>
              <a:rPr lang="en-US" sz="1400" b="1" baseline="30000" dirty="0"/>
              <a:t>-1</a:t>
            </a:r>
            <a:endParaRPr lang="en-US" sz="1400" b="1" dirty="0"/>
          </a:p>
        </p:txBody>
      </p:sp>
      <p:pic>
        <p:nvPicPr>
          <p:cNvPr id="28676" name="Picture 4" descr="C:\Users\Richard\Documents\072908\sstcoolvstszoom3sz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7" t="80000" r="10834" b="12222"/>
          <a:stretch>
            <a:fillRect/>
          </a:stretch>
        </p:blipFill>
        <p:spPr bwMode="auto">
          <a:xfrm>
            <a:off x="5562600" y="5308600"/>
            <a:ext cx="27432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5562600" y="990600"/>
            <a:ext cx="0" cy="5105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819400" y="1066800"/>
            <a:ext cx="44450" cy="503396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679" name="Picture 4" descr="C:\Users\Richard\Documents\072908\sstcoolvstszoom3sz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33" t="92223" r="37500" b="2222"/>
          <a:stretch>
            <a:fillRect/>
          </a:stretch>
        </p:blipFill>
        <p:spPr bwMode="auto">
          <a:xfrm>
            <a:off x="3505200" y="6324600"/>
            <a:ext cx="23764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0" name="Picture 4" descr="C:\Users\Richard\Documents\072908\sstcoolvstszoom3sz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 t="18889" r="90833" b="23334"/>
          <a:stretch>
            <a:fillRect/>
          </a:stretch>
        </p:blipFill>
        <p:spPr bwMode="auto">
          <a:xfrm>
            <a:off x="563563" y="990600"/>
            <a:ext cx="274637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858000" y="5257800"/>
            <a:ext cx="16764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6530181" y="5661819"/>
            <a:ext cx="657225" cy="1588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25800" y="2514600"/>
            <a:ext cx="3860800" cy="25545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16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Calibri" charset="0"/>
              </a:rPr>
              <a:t>Hurricanes have historically propagated</a:t>
            </a:r>
          </a:p>
          <a:p>
            <a:pPr eaLnBrk="1" hangingPunct="1">
              <a:defRPr/>
            </a:pPr>
            <a:r>
              <a:rPr lang="en-US" sz="16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Calibri" charset="0"/>
              </a:rPr>
              <a:t>in the Gulf of Mexico:</a:t>
            </a:r>
          </a:p>
          <a:p>
            <a:pPr eaLnBrk="1" hangingPunct="1">
              <a:defRPr/>
            </a:pPr>
            <a:r>
              <a:rPr lang="en-US" sz="16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Calibri" charset="0"/>
              </a:rPr>
              <a:t>&lt; 5 m s</a:t>
            </a:r>
            <a:r>
              <a:rPr lang="en-US" sz="1600" baseline="300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Calibri" charset="0"/>
              </a:rPr>
              <a:t>-1</a:t>
            </a:r>
            <a:r>
              <a:rPr lang="en-US" sz="16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Calibri" charset="0"/>
              </a:rPr>
              <a:t> 73% and &lt; 2 m s</a:t>
            </a:r>
            <a:r>
              <a:rPr lang="en-US" sz="1600" baseline="300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Calibri" charset="0"/>
              </a:rPr>
              <a:t>-1</a:t>
            </a:r>
            <a:r>
              <a:rPr lang="en-US" sz="16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Calibri" charset="0"/>
              </a:rPr>
              <a:t> 16% of the time  </a:t>
            </a:r>
          </a:p>
          <a:p>
            <a:pPr eaLnBrk="1" hangingPunct="1">
              <a:defRPr/>
            </a:pPr>
            <a:endParaRPr lang="en-US" sz="1600" dirty="0" smtClean="0">
              <a:effectLst>
                <a:outerShdw blurRad="38100" dist="38100" dir="2700000" algn="tl">
                  <a:srgbClr val="DDDDDD"/>
                </a:outerShdw>
              </a:effectLst>
              <a:latin typeface="Calibri" charset="0"/>
            </a:endParaRPr>
          </a:p>
          <a:p>
            <a:pPr eaLnBrk="1" hangingPunct="1">
              <a:defRPr/>
            </a:pPr>
            <a:r>
              <a:rPr lang="en-US" sz="16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Calibri" charset="0"/>
              </a:rPr>
              <a:t>And in the western tropical North Atlantic:</a:t>
            </a:r>
          </a:p>
          <a:p>
            <a:pPr eaLnBrk="1" hangingPunct="1">
              <a:defRPr/>
            </a:pPr>
            <a:r>
              <a:rPr lang="en-US" sz="16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Calibri" charset="0"/>
              </a:rPr>
              <a:t>&lt; 5 m s</a:t>
            </a:r>
            <a:r>
              <a:rPr lang="en-US" sz="1600" baseline="300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Calibri" charset="0"/>
              </a:rPr>
              <a:t>-1</a:t>
            </a:r>
            <a:r>
              <a:rPr lang="en-US" sz="16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Calibri" charset="0"/>
              </a:rPr>
              <a:t> 62% and &lt; 2 m s</a:t>
            </a:r>
            <a:r>
              <a:rPr lang="en-US" sz="1600" baseline="300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Calibri" charset="0"/>
              </a:rPr>
              <a:t>-1</a:t>
            </a:r>
            <a:r>
              <a:rPr lang="en-US" sz="16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Calibri" charset="0"/>
              </a:rPr>
              <a:t> 12% of the time</a:t>
            </a:r>
          </a:p>
          <a:p>
            <a:pPr eaLnBrk="1" hangingPunct="1">
              <a:defRPr/>
            </a:pPr>
            <a:endParaRPr lang="en-US" sz="1600" dirty="0" smtClean="0">
              <a:effectLst>
                <a:outerShdw blurRad="38100" dist="38100" dir="2700000" algn="tl">
                  <a:srgbClr val="DDDDDD"/>
                </a:outerShdw>
              </a:effectLst>
              <a:latin typeface="Calibri" charset="0"/>
            </a:endParaRPr>
          </a:p>
          <a:p>
            <a:pPr eaLnBrk="1" hangingPunct="1">
              <a:defRPr/>
            </a:pPr>
            <a:r>
              <a:rPr lang="en-US" sz="16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Calibri" charset="0"/>
              </a:rPr>
              <a:t>So 3-D effects (e.g. upwelling) are important</a:t>
            </a:r>
          </a:p>
          <a:p>
            <a:pPr eaLnBrk="1" hangingPunct="1">
              <a:defRPr/>
            </a:pPr>
            <a:endParaRPr lang="en-US" sz="1600" dirty="0" smtClean="0">
              <a:effectLst>
                <a:outerShdw blurRad="38100" dist="38100" dir="2700000" algn="tl">
                  <a:srgbClr val="DDDDDD"/>
                </a:outerShdw>
              </a:effectLst>
              <a:latin typeface="Calibri" charset="0"/>
            </a:endParaRPr>
          </a:p>
          <a:p>
            <a:pPr eaLnBrk="1" hangingPunct="1">
              <a:defRPr/>
            </a:pPr>
            <a:r>
              <a:rPr lang="en-US" sz="16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Calibri" charset="0"/>
              </a:rPr>
              <a:t>Yablonsky and Ginis (2009, Mon. </a:t>
            </a:r>
            <a:r>
              <a:rPr lang="en-US" sz="1600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Calibri" charset="0"/>
              </a:rPr>
              <a:t>Wea</a:t>
            </a:r>
            <a:r>
              <a:rPr lang="en-US" sz="16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Calibri" charset="0"/>
              </a:rPr>
              <a:t>. Rev.)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-10459"/>
            <a:ext cx="9144001" cy="643546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3600" dirty="0" smtClean="0">
                <a:latin typeface="Calibri"/>
                <a:cs typeface="Calibri"/>
              </a:rPr>
              <a:t>Effect of TC translation speed on SST cooling</a:t>
            </a:r>
            <a:endParaRPr lang="en-US" sz="3600" dirty="0">
              <a:latin typeface="Calibri"/>
              <a:cs typeface="Calibri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4572000" y="76200"/>
            <a:ext cx="4572000" cy="3810000"/>
            <a:chOff x="4572000" y="0"/>
            <a:chExt cx="4572000" cy="3810000"/>
          </a:xfrm>
        </p:grpSpPr>
        <p:grpSp>
          <p:nvGrpSpPr>
            <p:cNvPr id="29719" name="Group 30"/>
            <p:cNvGrpSpPr>
              <a:grpSpLocks/>
            </p:cNvGrpSpPr>
            <p:nvPr/>
          </p:nvGrpSpPr>
          <p:grpSpPr bwMode="auto">
            <a:xfrm>
              <a:off x="4572000" y="0"/>
              <a:ext cx="4572000" cy="3810000"/>
              <a:chOff x="4572000" y="0"/>
              <a:chExt cx="4572000" cy="3810000"/>
            </a:xfrm>
          </p:grpSpPr>
          <p:pic>
            <p:nvPicPr>
              <p:cNvPr id="29721" name="Picture 4" descr="C:\Users\Richard\Documents\MWR 3D Papers\potential figs\5c_GCW-1D-2.4.096hr.TQ2-22.4N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72000" y="377825"/>
                <a:ext cx="4572000" cy="3432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24" name="Straight Connector 23"/>
              <p:cNvCxnSpPr/>
              <p:nvPr/>
            </p:nvCxnSpPr>
            <p:spPr>
              <a:xfrm rot="5400000" flipH="1" flipV="1">
                <a:off x="5753894" y="1789906"/>
                <a:ext cx="2362200" cy="1588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9723" name="Picture 5" descr="hur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039" b="25920"/>
              <a:stretch>
                <a:fillRect/>
              </a:stretch>
            </p:blipFill>
            <p:spPr bwMode="auto">
              <a:xfrm>
                <a:off x="5165725" y="0"/>
                <a:ext cx="3567113" cy="609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47" name="Straight Arrow Connector 46"/>
              <p:cNvCxnSpPr/>
              <p:nvPr/>
            </p:nvCxnSpPr>
            <p:spPr>
              <a:xfrm rot="10800000">
                <a:off x="4572000" y="303213"/>
                <a:ext cx="533400" cy="15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720" name="TextBox 20"/>
            <p:cNvSpPr txBox="1">
              <a:spLocks noChangeArrowheads="1"/>
            </p:cNvSpPr>
            <p:nvPr/>
          </p:nvSpPr>
          <p:spPr bwMode="auto">
            <a:xfrm>
              <a:off x="5181600" y="773113"/>
              <a:ext cx="557213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chemeClr val="bg1"/>
                  </a:solidFill>
                </a:rPr>
                <a:t>1-D</a:t>
              </a:r>
            </a:p>
          </p:txBody>
        </p:sp>
      </p:grp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0" y="76200"/>
            <a:ext cx="5091113" cy="3810000"/>
            <a:chOff x="0" y="0"/>
            <a:chExt cx="5091113" cy="3810000"/>
          </a:xfrm>
        </p:grpSpPr>
        <p:pic>
          <p:nvPicPr>
            <p:cNvPr id="29713" name="Picture 5" descr="C:\Users\Richard\Documents\MWR 3D Papers\potential figs\5d_GCW-3D-2.4.096hr.TQ2-22.4N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81000"/>
              <a:ext cx="4567238" cy="3429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2" name="Straight Connector 21"/>
            <p:cNvCxnSpPr/>
            <p:nvPr/>
          </p:nvCxnSpPr>
          <p:spPr>
            <a:xfrm rot="5400000" flipH="1" flipV="1">
              <a:off x="1182688" y="1789112"/>
              <a:ext cx="2362200" cy="31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715" name="TextBox 20"/>
            <p:cNvSpPr txBox="1">
              <a:spLocks noChangeArrowheads="1"/>
            </p:cNvSpPr>
            <p:nvPr/>
          </p:nvSpPr>
          <p:spPr bwMode="auto">
            <a:xfrm>
              <a:off x="609600" y="773113"/>
              <a:ext cx="557213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chemeClr val="bg1"/>
                  </a:solidFill>
                </a:rPr>
                <a:t>3-D</a:t>
              </a:r>
            </a:p>
          </p:txBody>
        </p:sp>
        <p:pic>
          <p:nvPicPr>
            <p:cNvPr id="29716" name="Picture 5" descr="hur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039" b="25920"/>
            <a:stretch>
              <a:fillRect/>
            </a:stretch>
          </p:blipFill>
          <p:spPr bwMode="auto">
            <a:xfrm>
              <a:off x="593725" y="0"/>
              <a:ext cx="3567113" cy="612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5" name="Straight Arrow Connector 44"/>
            <p:cNvCxnSpPr/>
            <p:nvPr/>
          </p:nvCxnSpPr>
          <p:spPr>
            <a:xfrm rot="10800000">
              <a:off x="0" y="303213"/>
              <a:ext cx="533400" cy="15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718" name="TextBox 7"/>
            <p:cNvSpPr txBox="1">
              <a:spLocks noChangeArrowheads="1"/>
            </p:cNvSpPr>
            <p:nvPr/>
          </p:nvSpPr>
          <p:spPr bwMode="auto">
            <a:xfrm>
              <a:off x="4191000" y="1947863"/>
              <a:ext cx="900113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b="1">
                  <a:latin typeface="Calibri" charset="0"/>
                </a:rPr>
                <a:t>2.4 m s</a:t>
              </a:r>
              <a:r>
                <a:rPr lang="en-US" sz="1600" b="1" baseline="30000">
                  <a:latin typeface="Calibri" charset="0"/>
                </a:rPr>
                <a:t>-1</a:t>
              </a:r>
              <a:endParaRPr lang="en-US" sz="1600" b="1">
                <a:latin typeface="Calibri" charset="0"/>
              </a:endParaRPr>
            </a:p>
          </p:txBody>
        </p:sp>
      </p:grpSp>
      <p:sp>
        <p:nvSpPr>
          <p:cNvPr id="40" name="Rectangle 39"/>
          <p:cNvSpPr/>
          <p:nvPr/>
        </p:nvSpPr>
        <p:spPr>
          <a:xfrm>
            <a:off x="5638800" y="3657600"/>
            <a:ext cx="26670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5" name="Group 33"/>
          <p:cNvGrpSpPr>
            <a:grpSpLocks/>
          </p:cNvGrpSpPr>
          <p:nvPr/>
        </p:nvGrpSpPr>
        <p:grpSpPr bwMode="auto">
          <a:xfrm>
            <a:off x="4572000" y="3276600"/>
            <a:ext cx="4572000" cy="3810000"/>
            <a:chOff x="4572000" y="3276600"/>
            <a:chExt cx="4572000" cy="3810000"/>
          </a:xfrm>
        </p:grpSpPr>
        <p:pic>
          <p:nvPicPr>
            <p:cNvPr id="29708" name="Picture 6" descr="C:\Users\Richard\Documents\MWR 3D Papers\potential figs\5e_GCW-1D-4.8.048hr.TQ2-22.4N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3654425"/>
              <a:ext cx="4572000" cy="3432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5" name="Straight Connector 24"/>
            <p:cNvCxnSpPr/>
            <p:nvPr/>
          </p:nvCxnSpPr>
          <p:spPr>
            <a:xfrm rot="5400000" flipH="1" flipV="1">
              <a:off x="5776120" y="5088731"/>
              <a:ext cx="2316162" cy="31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710" name="TextBox 20"/>
            <p:cNvSpPr txBox="1">
              <a:spLocks noChangeArrowheads="1"/>
            </p:cNvSpPr>
            <p:nvPr/>
          </p:nvSpPr>
          <p:spPr bwMode="auto">
            <a:xfrm>
              <a:off x="5181600" y="3973513"/>
              <a:ext cx="557213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chemeClr val="bg1"/>
                  </a:solidFill>
                </a:rPr>
                <a:t>1-D</a:t>
              </a: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 rot="10800000">
              <a:off x="4572000" y="3581400"/>
              <a:ext cx="533400" cy="15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712" name="Picture 5" descr="hu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039" b="25920"/>
            <a:stretch>
              <a:fillRect/>
            </a:stretch>
          </p:blipFill>
          <p:spPr bwMode="auto">
            <a:xfrm>
              <a:off x="5165725" y="3276600"/>
              <a:ext cx="3567113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32"/>
          <p:cNvGrpSpPr>
            <a:grpSpLocks/>
          </p:cNvGrpSpPr>
          <p:nvPr/>
        </p:nvGrpSpPr>
        <p:grpSpPr bwMode="auto">
          <a:xfrm>
            <a:off x="0" y="3276600"/>
            <a:ext cx="5091113" cy="3810000"/>
            <a:chOff x="0" y="3276600"/>
            <a:chExt cx="5091113" cy="3810000"/>
          </a:xfrm>
        </p:grpSpPr>
        <p:pic>
          <p:nvPicPr>
            <p:cNvPr id="29702" name="Picture 7" descr="C:\Users\Richard\Documents\MWR 3D Papers\potential figs\5f_GCW-3D-4.8.048hr.TQ2-22.4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654425"/>
              <a:ext cx="4572000" cy="3432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703" name="TextBox 7"/>
            <p:cNvSpPr txBox="1">
              <a:spLocks noChangeArrowheads="1"/>
            </p:cNvSpPr>
            <p:nvPr/>
          </p:nvSpPr>
          <p:spPr bwMode="auto">
            <a:xfrm>
              <a:off x="4191000" y="5224463"/>
              <a:ext cx="900113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b="1">
                  <a:latin typeface="Calibri" charset="0"/>
                </a:rPr>
                <a:t>4.8 m s</a:t>
              </a:r>
              <a:r>
                <a:rPr lang="en-US" sz="1600" b="1" baseline="30000">
                  <a:latin typeface="Calibri" charset="0"/>
                </a:rPr>
                <a:t>-1</a:t>
              </a:r>
              <a:endParaRPr lang="en-US" sz="1600" b="1">
                <a:latin typeface="Calibri" charset="0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rot="5400000" flipH="1" flipV="1">
              <a:off x="1220788" y="5103812"/>
              <a:ext cx="2286000" cy="317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705" name="TextBox 20"/>
            <p:cNvSpPr txBox="1">
              <a:spLocks noChangeArrowheads="1"/>
            </p:cNvSpPr>
            <p:nvPr/>
          </p:nvSpPr>
          <p:spPr bwMode="auto">
            <a:xfrm>
              <a:off x="609600" y="3973513"/>
              <a:ext cx="557213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chemeClr val="bg1"/>
                  </a:solidFill>
                </a:rPr>
                <a:t>3-D</a:t>
              </a: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rot="10800000">
              <a:off x="0" y="3579813"/>
              <a:ext cx="533400" cy="15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707" name="Picture 5" descr="hu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039" b="25920"/>
            <a:stretch>
              <a:fillRect/>
            </a:stretch>
          </p:blipFill>
          <p:spPr bwMode="auto">
            <a:xfrm>
              <a:off x="593725" y="3276600"/>
              <a:ext cx="3567113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90800" y="2590800"/>
            <a:ext cx="45750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POM Initialization</a:t>
            </a:r>
            <a:endParaRPr lang="en-US" sz="4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001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0"/>
            <a:ext cx="9144000" cy="731838"/>
          </a:xfrm>
        </p:spPr>
        <p:txBody>
          <a:bodyPr>
            <a:noAutofit/>
          </a:bodyPr>
          <a:lstStyle/>
          <a:p>
            <a:pPr algn="ctr"/>
            <a:r>
              <a:rPr lang="en-US" sz="4400" dirty="0" smtClean="0">
                <a:latin typeface="Calibri"/>
                <a:cs typeface="Calibri"/>
              </a:rPr>
              <a:t>Flexible Initialization Options</a:t>
            </a:r>
            <a:endParaRPr lang="en-US" sz="4400" dirty="0"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69533"/>
            <a:ext cx="8229600" cy="45259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onstantia"/>
                <a:cs typeface="Constantia"/>
              </a:rPr>
              <a:t>F</a:t>
            </a:r>
            <a:r>
              <a:rPr lang="en-US" sz="2400" dirty="0" smtClean="0">
                <a:latin typeface="Constantia"/>
                <a:cs typeface="Constantia"/>
              </a:rPr>
              <a:t>eature</a:t>
            </a:r>
            <a:r>
              <a:rPr lang="en-US" sz="2400" dirty="0">
                <a:latin typeface="Constantia"/>
                <a:cs typeface="Constantia"/>
              </a:rPr>
              <a:t>-based modifications to </a:t>
            </a:r>
            <a:r>
              <a:rPr lang="en-US" sz="2400" dirty="0" smtClean="0">
                <a:latin typeface="Constantia"/>
                <a:cs typeface="Constantia"/>
              </a:rPr>
              <a:t>GDEM </a:t>
            </a:r>
            <a:r>
              <a:rPr lang="en-US" sz="2400" dirty="0">
                <a:latin typeface="Constantia"/>
                <a:cs typeface="Constantia"/>
              </a:rPr>
              <a:t>monthly temperature (</a:t>
            </a:r>
            <a:r>
              <a:rPr lang="en-US" sz="2400" i="1" dirty="0">
                <a:latin typeface="Constantia"/>
                <a:cs typeface="Constantia"/>
              </a:rPr>
              <a:t>T</a:t>
            </a:r>
            <a:r>
              <a:rPr lang="en-US" sz="2400" dirty="0">
                <a:latin typeface="Constantia"/>
                <a:cs typeface="Constantia"/>
              </a:rPr>
              <a:t>) and salinity (</a:t>
            </a:r>
            <a:r>
              <a:rPr lang="en-US" sz="2400" i="1" dirty="0">
                <a:latin typeface="Constantia"/>
                <a:cs typeface="Constantia"/>
              </a:rPr>
              <a:t>S</a:t>
            </a:r>
            <a:r>
              <a:rPr lang="en-US" sz="2400" dirty="0">
                <a:latin typeface="Constantia"/>
                <a:cs typeface="Constantia"/>
              </a:rPr>
              <a:t>) climatology </a:t>
            </a:r>
            <a:r>
              <a:rPr lang="en-US" sz="2400" dirty="0" smtClean="0">
                <a:latin typeface="Constantia"/>
                <a:cs typeface="Constantia"/>
              </a:rPr>
              <a:t>with assimilated daily GFS SST (</a:t>
            </a:r>
            <a:r>
              <a:rPr lang="en-US" sz="2400" dirty="0" smtClean="0">
                <a:solidFill>
                  <a:srgbClr val="FF0000"/>
                </a:solidFill>
                <a:latin typeface="Constantia"/>
                <a:cs typeface="Constantia"/>
              </a:rPr>
              <a:t>FB</a:t>
            </a:r>
            <a:r>
              <a:rPr lang="en-US" sz="2400" dirty="0" smtClean="0">
                <a:latin typeface="Constantia"/>
                <a:cs typeface="Constantia"/>
              </a:rPr>
              <a:t>)  </a:t>
            </a:r>
          </a:p>
          <a:p>
            <a:pPr marL="0" indent="0">
              <a:buNone/>
            </a:pPr>
            <a:endParaRPr lang="en-US" sz="2400" dirty="0" smtClean="0">
              <a:latin typeface="Constantia"/>
              <a:cs typeface="Constantia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Constantia"/>
                <a:cs typeface="Constantia"/>
              </a:rPr>
              <a:t>Navy </a:t>
            </a:r>
            <a:r>
              <a:rPr lang="en-US" sz="2400" dirty="0">
                <a:latin typeface="Constantia"/>
                <a:cs typeface="Constantia"/>
              </a:rPr>
              <a:t>Ocean Data Assimilation </a:t>
            </a:r>
            <a:r>
              <a:rPr lang="en-US" sz="2400" dirty="0" smtClean="0">
                <a:latin typeface="Constantia"/>
                <a:cs typeface="Constantia"/>
              </a:rPr>
              <a:t>daily </a:t>
            </a:r>
            <a:r>
              <a:rPr lang="en-US" sz="2400" i="1" dirty="0">
                <a:latin typeface="Constantia"/>
                <a:cs typeface="Constantia"/>
              </a:rPr>
              <a:t>T</a:t>
            </a:r>
            <a:r>
              <a:rPr lang="en-US" sz="2400" dirty="0">
                <a:latin typeface="Constantia"/>
                <a:cs typeface="Constantia"/>
              </a:rPr>
              <a:t> and </a:t>
            </a:r>
            <a:r>
              <a:rPr lang="en-US" sz="2400" i="1" dirty="0">
                <a:latin typeface="Constantia"/>
                <a:cs typeface="Constantia"/>
              </a:rPr>
              <a:t>S</a:t>
            </a:r>
            <a:r>
              <a:rPr lang="en-US" sz="2400" dirty="0">
                <a:latin typeface="Constantia"/>
                <a:cs typeface="Constantia"/>
              </a:rPr>
              <a:t> </a:t>
            </a:r>
            <a:r>
              <a:rPr lang="en-US" sz="2400" dirty="0" smtClean="0">
                <a:latin typeface="Constantia"/>
                <a:cs typeface="Constantia"/>
              </a:rPr>
              <a:t>fields (</a:t>
            </a:r>
            <a:r>
              <a:rPr lang="en-US" sz="2400" dirty="0">
                <a:solidFill>
                  <a:srgbClr val="FF0000"/>
                </a:solidFill>
                <a:latin typeface="Constantia"/>
                <a:cs typeface="Constantia"/>
              </a:rPr>
              <a:t>NCODA</a:t>
            </a:r>
            <a:r>
              <a:rPr lang="en-US" sz="2400" dirty="0" smtClean="0">
                <a:latin typeface="Constantia"/>
                <a:cs typeface="Constantia"/>
              </a:rPr>
              <a:t>)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Constantia"/>
              <a:cs typeface="Constantia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>
                <a:latin typeface="Constantia"/>
                <a:cs typeface="Constantia"/>
              </a:rPr>
              <a:t>HYbrid</a:t>
            </a:r>
            <a:r>
              <a:rPr lang="en-US" sz="2400" dirty="0">
                <a:latin typeface="Constantia"/>
                <a:cs typeface="Constantia"/>
              </a:rPr>
              <a:t> Coordinate Ocean Model </a:t>
            </a:r>
            <a:r>
              <a:rPr lang="en-US" sz="2400" dirty="0" smtClean="0">
                <a:latin typeface="Constantia"/>
                <a:cs typeface="Constantia"/>
              </a:rPr>
              <a:t>global daily product (</a:t>
            </a:r>
            <a:r>
              <a:rPr lang="en-US" sz="2400" dirty="0">
                <a:solidFill>
                  <a:srgbClr val="FF0000"/>
                </a:solidFill>
                <a:latin typeface="Constantia"/>
                <a:cs typeface="Constantia"/>
              </a:rPr>
              <a:t>HYCOM</a:t>
            </a:r>
            <a:r>
              <a:rPr lang="en-US" sz="2400" dirty="0">
                <a:latin typeface="Constantia"/>
                <a:cs typeface="Constantia"/>
              </a:rPr>
              <a:t>)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1400" y="5939394"/>
            <a:ext cx="7045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Constantia"/>
                <a:cs typeface="Constantia"/>
              </a:rPr>
              <a:t>* All </a:t>
            </a:r>
            <a:r>
              <a:rPr lang="en-US" b="1" i="1" dirty="0">
                <a:latin typeface="Constantia"/>
                <a:cs typeface="Constantia"/>
              </a:rPr>
              <a:t>of these ocean products are available in the public domain </a:t>
            </a:r>
            <a:endParaRPr lang="en-US" b="1" i="1" dirty="0" smtClean="0">
              <a:latin typeface="Constantia"/>
              <a:cs typeface="Constantia"/>
            </a:endParaRPr>
          </a:p>
          <a:p>
            <a:r>
              <a:rPr lang="en-US" b="1" i="1" dirty="0" smtClean="0">
                <a:latin typeface="Constantia"/>
                <a:cs typeface="Constantia"/>
              </a:rPr>
              <a:t>   for </a:t>
            </a:r>
            <a:r>
              <a:rPr lang="en-US" b="1" i="1" dirty="0">
                <a:latin typeface="Constantia"/>
                <a:cs typeface="Constantia"/>
              </a:rPr>
              <a:t>real time tropical cyclone </a:t>
            </a:r>
            <a:r>
              <a:rPr lang="en-US" b="1" i="1" dirty="0" smtClean="0">
                <a:latin typeface="Constantia"/>
                <a:cs typeface="Constantia"/>
              </a:rPr>
              <a:t>forecasting </a:t>
            </a:r>
            <a:endParaRPr lang="en-US" b="1" i="1" dirty="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3634634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381000" y="1935163"/>
            <a:ext cx="8382000" cy="4389437"/>
          </a:xfrm>
        </p:spPr>
        <p:txBody>
          <a:bodyPr/>
          <a:lstStyle/>
          <a:p>
            <a:pPr eaLnBrk="1" hangingPunct="1"/>
            <a:r>
              <a:rPr lang="en-US" dirty="0">
                <a:latin typeface="Constantia" charset="0"/>
              </a:rPr>
              <a:t>Prior to coupled model </a:t>
            </a:r>
            <a:r>
              <a:rPr lang="en-US" dirty="0" smtClean="0">
                <a:latin typeface="Constantia" charset="0"/>
              </a:rPr>
              <a:t>integration, POM is initialized </a:t>
            </a:r>
            <a:r>
              <a:rPr lang="en-US" dirty="0">
                <a:latin typeface="Constantia" charset="0"/>
              </a:rPr>
              <a:t>with a realistic, 3-D temperature (T) and salinity (S) field</a:t>
            </a:r>
          </a:p>
          <a:p>
            <a:pPr eaLnBrk="1" hangingPunct="1"/>
            <a:endParaRPr lang="en-US" dirty="0">
              <a:latin typeface="Constantia" charset="0"/>
            </a:endParaRPr>
          </a:p>
          <a:p>
            <a:pPr eaLnBrk="1" hangingPunct="1"/>
            <a:r>
              <a:rPr lang="en-US" dirty="0">
                <a:latin typeface="Constantia" charset="0"/>
              </a:rPr>
              <a:t>This T &amp; S field must then be used to generate realistic ocean currents via geostrophic adjustment</a:t>
            </a:r>
          </a:p>
          <a:p>
            <a:pPr eaLnBrk="1" hangingPunct="1"/>
            <a:endParaRPr lang="en-US" dirty="0">
              <a:latin typeface="Constantia" charset="0"/>
            </a:endParaRPr>
          </a:p>
          <a:p>
            <a:pPr eaLnBrk="1" hangingPunct="1"/>
            <a:r>
              <a:rPr lang="en-US" dirty="0">
                <a:latin typeface="Constantia" charset="0"/>
              </a:rPr>
              <a:t>The </a:t>
            </a:r>
            <a:r>
              <a:rPr lang="ja-JP" altLang="en-US" dirty="0">
                <a:latin typeface="Constantia" charset="0"/>
              </a:rPr>
              <a:t>“</a:t>
            </a:r>
            <a:r>
              <a:rPr lang="en-US" altLang="ja-JP" dirty="0">
                <a:latin typeface="Constantia" charset="0"/>
              </a:rPr>
              <a:t>spun-up</a:t>
            </a:r>
            <a:r>
              <a:rPr lang="ja-JP" altLang="en-US" dirty="0">
                <a:latin typeface="Constantia" charset="0"/>
              </a:rPr>
              <a:t>”</a:t>
            </a:r>
            <a:r>
              <a:rPr lang="en-US" altLang="ja-JP" dirty="0">
                <a:latin typeface="Constantia" charset="0"/>
              </a:rPr>
              <a:t> ocean must then incorporate the preexisting hurricane-generated cold wake by applying TC</a:t>
            </a:r>
            <a:r>
              <a:rPr lang="ja-JP" altLang="en-US" dirty="0">
                <a:latin typeface="Constantia" charset="0"/>
              </a:rPr>
              <a:t>’</a:t>
            </a:r>
            <a:r>
              <a:rPr lang="en-US" altLang="ja-JP" dirty="0">
                <a:latin typeface="Constantia" charset="0"/>
              </a:rPr>
              <a:t>s wind stress using the NHC hurricane message file</a:t>
            </a:r>
            <a:endParaRPr lang="en-US" dirty="0">
              <a:latin typeface="Constantia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304800" y="381000"/>
            <a:ext cx="853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bIns="0" anchor="b"/>
          <a:lstStyle/>
          <a:p>
            <a:pPr algn="ctr">
              <a:defRPr/>
            </a:pPr>
            <a:r>
              <a:rPr lang="en-US" sz="44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Feature-based (FB) initialization</a:t>
            </a:r>
            <a:endParaRPr lang="en-US" sz="44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8"/>
          <p:cNvGrpSpPr>
            <a:grpSpLocks/>
          </p:cNvGrpSpPr>
          <p:nvPr/>
        </p:nvGrpSpPr>
        <p:grpSpPr bwMode="auto">
          <a:xfrm>
            <a:off x="-533400" y="1041400"/>
            <a:ext cx="8226425" cy="5943600"/>
            <a:chOff x="-336" y="656"/>
            <a:chExt cx="5182" cy="3744"/>
          </a:xfrm>
        </p:grpSpPr>
        <p:pic>
          <p:nvPicPr>
            <p:cNvPr id="43054" name="Picture 52" descr="fig2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/>
            <a:stretch>
              <a:fillRect/>
            </a:stretch>
          </p:blipFill>
          <p:spPr bwMode="auto">
            <a:xfrm>
              <a:off x="-336" y="656"/>
              <a:ext cx="5182" cy="3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55" name="Text Box 46"/>
            <p:cNvSpPr txBox="1">
              <a:spLocks noChangeArrowheads="1"/>
            </p:cNvSpPr>
            <p:nvPr/>
          </p:nvSpPr>
          <p:spPr bwMode="auto">
            <a:xfrm>
              <a:off x="383" y="1027"/>
              <a:ext cx="91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3200" b="1"/>
                <a:t>GDEM</a:t>
              </a:r>
            </a:p>
          </p:txBody>
        </p:sp>
      </p:grpSp>
      <p:grpSp>
        <p:nvGrpSpPr>
          <p:cNvPr id="3" name="Group 59"/>
          <p:cNvGrpSpPr>
            <a:grpSpLocks/>
          </p:cNvGrpSpPr>
          <p:nvPr/>
        </p:nvGrpSpPr>
        <p:grpSpPr bwMode="auto">
          <a:xfrm>
            <a:off x="-528638" y="703263"/>
            <a:ext cx="8226426" cy="6170612"/>
            <a:chOff x="-333" y="443"/>
            <a:chExt cx="5182" cy="3887"/>
          </a:xfrm>
        </p:grpSpPr>
        <p:pic>
          <p:nvPicPr>
            <p:cNvPr id="43052" name="Picture 30" descr="fig2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>
              <a:fillRect/>
            </a:stretch>
          </p:blipFill>
          <p:spPr bwMode="auto">
            <a:xfrm>
              <a:off x="-333" y="443"/>
              <a:ext cx="5182" cy="3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53" name="Text Box 48"/>
            <p:cNvSpPr txBox="1">
              <a:spLocks noChangeArrowheads="1"/>
            </p:cNvSpPr>
            <p:nvPr/>
          </p:nvSpPr>
          <p:spPr bwMode="auto">
            <a:xfrm>
              <a:off x="354" y="1027"/>
              <a:ext cx="1950" cy="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3200" b="1"/>
                <a:t>Data-assimilated</a:t>
              </a:r>
            </a:p>
          </p:txBody>
        </p:sp>
      </p:grpSp>
      <p:sp>
        <p:nvSpPr>
          <p:cNvPr id="204808" name="Text Box 8"/>
          <p:cNvSpPr txBox="1">
            <a:spLocks noChangeArrowheads="1"/>
          </p:cNvSpPr>
          <p:nvPr/>
        </p:nvSpPr>
        <p:spPr bwMode="auto">
          <a:xfrm>
            <a:off x="6934200" y="1295400"/>
            <a:ext cx="2438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>
                <a:solidFill>
                  <a:srgbClr val="FF0000"/>
                </a:solidFill>
                <a:latin typeface="Times New Roman" charset="0"/>
                <a:cs typeface="Times New Roman" charset="0"/>
              </a:rPr>
              <a:t> Look at </a:t>
            </a:r>
          </a:p>
          <a:p>
            <a:pPr eaLnBrk="1" hangingPunct="1"/>
            <a:r>
              <a:rPr lang="en-US">
                <a:solidFill>
                  <a:srgbClr val="FF0000"/>
                </a:solidFill>
                <a:latin typeface="Times New Roman" charset="0"/>
                <a:cs typeface="Times New Roman" charset="0"/>
              </a:rPr>
              <a:t>  altimetry/obs</a:t>
            </a:r>
          </a:p>
        </p:txBody>
      </p:sp>
      <p:sp>
        <p:nvSpPr>
          <p:cNvPr id="204811" name="Text Box 11"/>
          <p:cNvSpPr txBox="1">
            <a:spLocks noChangeArrowheads="1"/>
          </p:cNvSpPr>
          <p:nvPr/>
        </p:nvSpPr>
        <p:spPr bwMode="auto">
          <a:xfrm>
            <a:off x="6934200" y="2065338"/>
            <a:ext cx="21336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>
                <a:solidFill>
                  <a:schemeClr val="tx2"/>
                </a:solidFill>
                <a:latin typeface="Times New Roman" charset="0"/>
                <a:cs typeface="Times New Roman" charset="0"/>
              </a:rPr>
              <a:t> Define LC &amp; </a:t>
            </a:r>
          </a:p>
          <a:p>
            <a:pPr eaLnBrk="1" hangingPunct="1"/>
            <a:r>
              <a:rPr lang="en-US">
                <a:solidFill>
                  <a:schemeClr val="tx2"/>
                </a:solidFill>
                <a:latin typeface="Times New Roman" charset="0"/>
                <a:cs typeface="Times New Roman" charset="0"/>
              </a:rPr>
              <a:t>  ring positions</a:t>
            </a:r>
          </a:p>
        </p:txBody>
      </p:sp>
      <p:sp>
        <p:nvSpPr>
          <p:cNvPr id="204812" name="Text Box 12"/>
          <p:cNvSpPr txBox="1">
            <a:spLocks noChangeArrowheads="1"/>
          </p:cNvSpPr>
          <p:nvPr/>
        </p:nvSpPr>
        <p:spPr bwMode="auto">
          <a:xfrm>
            <a:off x="6934200" y="2849563"/>
            <a:ext cx="23622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>
                <a:solidFill>
                  <a:srgbClr val="FF0000"/>
                </a:solidFill>
                <a:latin typeface="Times New Roman" charset="0"/>
                <a:cs typeface="Times New Roman" charset="0"/>
              </a:rPr>
              <a:t> Use Caribbean </a:t>
            </a:r>
          </a:p>
          <a:p>
            <a:pPr eaLnBrk="1" hangingPunct="1"/>
            <a:r>
              <a:rPr lang="en-US">
                <a:solidFill>
                  <a:srgbClr val="FF0000"/>
                </a:solidFill>
                <a:latin typeface="Times New Roman" charset="0"/>
                <a:cs typeface="Times New Roman" charset="0"/>
              </a:rPr>
              <a:t>  water along </a:t>
            </a:r>
          </a:p>
          <a:p>
            <a:pPr eaLnBrk="1" hangingPunct="1"/>
            <a:r>
              <a:rPr lang="en-US">
                <a:solidFill>
                  <a:srgbClr val="FF0000"/>
                </a:solidFill>
                <a:latin typeface="Times New Roman" charset="0"/>
                <a:cs typeface="Times New Roman" charset="0"/>
              </a:rPr>
              <a:t>  LC axis &amp; in </a:t>
            </a:r>
          </a:p>
          <a:p>
            <a:pPr eaLnBrk="1" hangingPunct="1"/>
            <a:r>
              <a:rPr lang="en-US">
                <a:solidFill>
                  <a:srgbClr val="FF0000"/>
                </a:solidFill>
                <a:latin typeface="Times New Roman" charset="0"/>
                <a:cs typeface="Times New Roman" charset="0"/>
              </a:rPr>
              <a:t>  WCR center</a:t>
            </a:r>
          </a:p>
        </p:txBody>
      </p:sp>
      <p:sp>
        <p:nvSpPr>
          <p:cNvPr id="204813" name="Text Box 13"/>
          <p:cNvSpPr txBox="1">
            <a:spLocks noChangeArrowheads="1"/>
          </p:cNvSpPr>
          <p:nvPr/>
        </p:nvSpPr>
        <p:spPr bwMode="auto">
          <a:xfrm>
            <a:off x="6934200" y="4362450"/>
            <a:ext cx="2362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>
                <a:solidFill>
                  <a:schemeClr val="tx2"/>
                </a:solidFill>
                <a:latin typeface="Times New Roman" charset="0"/>
                <a:cs typeface="Times New Roman" charset="0"/>
              </a:rPr>
              <a:t> Make CCR</a:t>
            </a:r>
          </a:p>
          <a:p>
            <a:pPr eaLnBrk="1" hangingPunct="1"/>
            <a:r>
              <a:rPr lang="en-US">
                <a:solidFill>
                  <a:schemeClr val="tx2"/>
                </a:solidFill>
                <a:latin typeface="Times New Roman" charset="0"/>
                <a:cs typeface="Times New Roman" charset="0"/>
              </a:rPr>
              <a:t>  center colder</a:t>
            </a:r>
          </a:p>
          <a:p>
            <a:pPr eaLnBrk="1" hangingPunct="1"/>
            <a:r>
              <a:rPr lang="en-US">
                <a:solidFill>
                  <a:schemeClr val="tx2"/>
                </a:solidFill>
                <a:latin typeface="Times New Roman" charset="0"/>
                <a:cs typeface="Times New Roman" charset="0"/>
              </a:rPr>
              <a:t>  than environ.</a:t>
            </a:r>
          </a:p>
        </p:txBody>
      </p:sp>
      <p:sp>
        <p:nvSpPr>
          <p:cNvPr id="204814" name="Text Box 14"/>
          <p:cNvSpPr txBox="1">
            <a:spLocks noChangeArrowheads="1"/>
          </p:cNvSpPr>
          <p:nvPr/>
        </p:nvSpPr>
        <p:spPr bwMode="auto">
          <a:xfrm>
            <a:off x="6934200" y="5429250"/>
            <a:ext cx="2362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Clr>
                <a:srgbClr val="FF0000"/>
              </a:buClr>
              <a:buFontTx/>
              <a:buChar char="•"/>
            </a:pPr>
            <a:r>
              <a:rPr lang="en-US">
                <a:solidFill>
                  <a:schemeClr val="accent2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>
                <a:solidFill>
                  <a:srgbClr val="FF0000"/>
                </a:solidFill>
                <a:latin typeface="Times New Roman" charset="0"/>
                <a:cs typeface="Times New Roman" charset="0"/>
              </a:rPr>
              <a:t>Blend features</a:t>
            </a:r>
          </a:p>
          <a:p>
            <a:pPr eaLnBrk="1" hangingPunct="1"/>
            <a:r>
              <a:rPr lang="en-US">
                <a:solidFill>
                  <a:srgbClr val="FF0000"/>
                </a:solidFill>
                <a:latin typeface="Times New Roman" charset="0"/>
                <a:cs typeface="Times New Roman" charset="0"/>
              </a:rPr>
              <a:t>  w/ env. &amp;</a:t>
            </a:r>
          </a:p>
          <a:p>
            <a:pPr eaLnBrk="1" hangingPunct="1"/>
            <a:r>
              <a:rPr lang="en-US">
                <a:solidFill>
                  <a:srgbClr val="FF0000"/>
                </a:solidFill>
                <a:latin typeface="Times New Roman" charset="0"/>
                <a:cs typeface="Times New Roman" charset="0"/>
              </a:rPr>
              <a:t>  sharpen fronts</a:t>
            </a:r>
          </a:p>
        </p:txBody>
      </p:sp>
      <p:grpSp>
        <p:nvGrpSpPr>
          <p:cNvPr id="4" name="Group 50"/>
          <p:cNvGrpSpPr>
            <a:grpSpLocks/>
          </p:cNvGrpSpPr>
          <p:nvPr/>
        </p:nvGrpSpPr>
        <p:grpSpPr bwMode="auto">
          <a:xfrm>
            <a:off x="-288925" y="4157663"/>
            <a:ext cx="3946525" cy="2640012"/>
            <a:chOff x="-182" y="2619"/>
            <a:chExt cx="2486" cy="1663"/>
          </a:xfrm>
        </p:grpSpPr>
        <p:pic>
          <p:nvPicPr>
            <p:cNvPr id="43050" name="Picture 23" descr="tpcd26_20050915_ritatrack_mask_test10pts_axbt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33" r="7501" b="11667"/>
            <a:stretch>
              <a:fillRect/>
            </a:stretch>
          </p:blipFill>
          <p:spPr bwMode="auto">
            <a:xfrm>
              <a:off x="-182" y="2619"/>
              <a:ext cx="2486" cy="1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51" name="Text Box 47"/>
            <p:cNvSpPr txBox="1">
              <a:spLocks noChangeArrowheads="1"/>
            </p:cNvSpPr>
            <p:nvPr/>
          </p:nvSpPr>
          <p:spPr bwMode="auto">
            <a:xfrm>
              <a:off x="196" y="2697"/>
              <a:ext cx="716" cy="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/>
                <a:t>Altimetry</a:t>
              </a:r>
            </a:p>
          </p:txBody>
        </p:sp>
      </p:grpSp>
      <p:grpSp>
        <p:nvGrpSpPr>
          <p:cNvPr id="5" name="Group 57"/>
          <p:cNvGrpSpPr>
            <a:grpSpLocks/>
          </p:cNvGrpSpPr>
          <p:nvPr/>
        </p:nvGrpSpPr>
        <p:grpSpPr bwMode="auto">
          <a:xfrm>
            <a:off x="2514600" y="2667000"/>
            <a:ext cx="3292475" cy="1812925"/>
            <a:chOff x="1584" y="1680"/>
            <a:chExt cx="2074" cy="1142"/>
          </a:xfrm>
        </p:grpSpPr>
        <p:grpSp>
          <p:nvGrpSpPr>
            <p:cNvPr id="43033" name="Group 56"/>
            <p:cNvGrpSpPr>
              <a:grpSpLocks/>
            </p:cNvGrpSpPr>
            <p:nvPr/>
          </p:nvGrpSpPr>
          <p:grpSpPr bwMode="auto">
            <a:xfrm>
              <a:off x="2448" y="1824"/>
              <a:ext cx="1210" cy="998"/>
              <a:chOff x="2448" y="1824"/>
              <a:chExt cx="1210" cy="998"/>
            </a:xfrm>
          </p:grpSpPr>
          <p:sp>
            <p:nvSpPr>
              <p:cNvPr id="204825" name="Text Box 25"/>
              <p:cNvSpPr txBox="1">
                <a:spLocks noChangeArrowheads="1"/>
              </p:cNvSpPr>
              <p:nvPr/>
            </p:nvSpPr>
            <p:spPr bwMode="auto">
              <a:xfrm>
                <a:off x="3062" y="2592"/>
                <a:ext cx="202" cy="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en-US" b="1" smtClean="0"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x</a:t>
                </a:r>
              </a:p>
            </p:txBody>
          </p:sp>
          <p:sp>
            <p:nvSpPr>
              <p:cNvPr id="204833" name="Text Box 33"/>
              <p:cNvSpPr txBox="1">
                <a:spLocks noChangeArrowheads="1"/>
              </p:cNvSpPr>
              <p:nvPr/>
            </p:nvSpPr>
            <p:spPr bwMode="auto">
              <a:xfrm>
                <a:off x="2880" y="1824"/>
                <a:ext cx="202" cy="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en-US" b="1" smtClean="0"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x</a:t>
                </a:r>
              </a:p>
            </p:txBody>
          </p:sp>
          <p:sp>
            <p:nvSpPr>
              <p:cNvPr id="204834" name="Text Box 34"/>
              <p:cNvSpPr txBox="1">
                <a:spLocks noChangeArrowheads="1"/>
              </p:cNvSpPr>
              <p:nvPr/>
            </p:nvSpPr>
            <p:spPr bwMode="auto">
              <a:xfrm>
                <a:off x="3062" y="2160"/>
                <a:ext cx="202" cy="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en-US" b="1" smtClean="0"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x</a:t>
                </a:r>
              </a:p>
            </p:txBody>
          </p:sp>
          <p:sp>
            <p:nvSpPr>
              <p:cNvPr id="204835" name="Text Box 35"/>
              <p:cNvSpPr txBox="1">
                <a:spLocks noChangeArrowheads="1"/>
              </p:cNvSpPr>
              <p:nvPr/>
            </p:nvSpPr>
            <p:spPr bwMode="auto">
              <a:xfrm>
                <a:off x="3456" y="2304"/>
                <a:ext cx="202" cy="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en-US" b="1" smtClean="0"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x</a:t>
                </a:r>
              </a:p>
            </p:txBody>
          </p:sp>
          <p:sp>
            <p:nvSpPr>
              <p:cNvPr id="204836" name="Text Box 36"/>
              <p:cNvSpPr txBox="1">
                <a:spLocks noChangeArrowheads="1"/>
              </p:cNvSpPr>
              <p:nvPr/>
            </p:nvSpPr>
            <p:spPr bwMode="auto">
              <a:xfrm>
                <a:off x="2448" y="2160"/>
                <a:ext cx="202" cy="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en-US" b="1" smtClean="0"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x</a:t>
                </a:r>
              </a:p>
            </p:txBody>
          </p:sp>
        </p:grpSp>
        <p:grpSp>
          <p:nvGrpSpPr>
            <p:cNvPr id="43034" name="Group 55"/>
            <p:cNvGrpSpPr>
              <a:grpSpLocks/>
            </p:cNvGrpSpPr>
            <p:nvPr/>
          </p:nvGrpSpPr>
          <p:grpSpPr bwMode="auto">
            <a:xfrm>
              <a:off x="1584" y="1680"/>
              <a:ext cx="1018" cy="1046"/>
              <a:chOff x="1584" y="1680"/>
              <a:chExt cx="1018" cy="1046"/>
            </a:xfrm>
          </p:grpSpPr>
          <p:sp>
            <p:nvSpPr>
              <p:cNvPr id="204837" name="Text Box 37"/>
              <p:cNvSpPr txBox="1">
                <a:spLocks noChangeArrowheads="1"/>
              </p:cNvSpPr>
              <p:nvPr/>
            </p:nvSpPr>
            <p:spPr bwMode="auto">
              <a:xfrm>
                <a:off x="1584" y="1920"/>
                <a:ext cx="202" cy="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en-US" b="1" smtClean="0"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x</a:t>
                </a:r>
              </a:p>
            </p:txBody>
          </p:sp>
          <p:sp>
            <p:nvSpPr>
              <p:cNvPr id="204838" name="Text Box 38"/>
              <p:cNvSpPr txBox="1">
                <a:spLocks noChangeArrowheads="1"/>
              </p:cNvSpPr>
              <p:nvPr/>
            </p:nvSpPr>
            <p:spPr bwMode="auto">
              <a:xfrm>
                <a:off x="2304" y="1920"/>
                <a:ext cx="202" cy="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en-US" b="1" smtClean="0"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x</a:t>
                </a:r>
              </a:p>
            </p:txBody>
          </p:sp>
          <p:sp>
            <p:nvSpPr>
              <p:cNvPr id="204839" name="Text Box 39"/>
              <p:cNvSpPr txBox="1">
                <a:spLocks noChangeArrowheads="1"/>
              </p:cNvSpPr>
              <p:nvPr/>
            </p:nvSpPr>
            <p:spPr bwMode="auto">
              <a:xfrm>
                <a:off x="1958" y="2160"/>
                <a:ext cx="202" cy="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en-US" b="1" smtClean="0"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x</a:t>
                </a:r>
              </a:p>
            </p:txBody>
          </p:sp>
          <p:sp>
            <p:nvSpPr>
              <p:cNvPr id="204840" name="Text Box 40"/>
              <p:cNvSpPr txBox="1">
                <a:spLocks noChangeArrowheads="1"/>
              </p:cNvSpPr>
              <p:nvPr/>
            </p:nvSpPr>
            <p:spPr bwMode="auto">
              <a:xfrm>
                <a:off x="1958" y="1680"/>
                <a:ext cx="202" cy="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en-US" b="1" smtClean="0"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x</a:t>
                </a:r>
              </a:p>
            </p:txBody>
          </p:sp>
          <p:sp>
            <p:nvSpPr>
              <p:cNvPr id="204841" name="Text Box 41"/>
              <p:cNvSpPr txBox="1">
                <a:spLocks noChangeArrowheads="1"/>
              </p:cNvSpPr>
              <p:nvPr/>
            </p:nvSpPr>
            <p:spPr bwMode="auto">
              <a:xfrm>
                <a:off x="2064" y="2170"/>
                <a:ext cx="202" cy="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en-US" b="1" smtClean="0"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x</a:t>
                </a:r>
              </a:p>
            </p:txBody>
          </p:sp>
          <p:sp>
            <p:nvSpPr>
              <p:cNvPr id="204842" name="Text Box 42"/>
              <p:cNvSpPr txBox="1">
                <a:spLocks noChangeArrowheads="1"/>
              </p:cNvSpPr>
              <p:nvPr/>
            </p:nvSpPr>
            <p:spPr bwMode="auto">
              <a:xfrm>
                <a:off x="2400" y="2208"/>
                <a:ext cx="202" cy="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en-US" b="1" smtClean="0"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x</a:t>
                </a:r>
              </a:p>
            </p:txBody>
          </p:sp>
          <p:sp>
            <p:nvSpPr>
              <p:cNvPr id="204843" name="Text Box 43"/>
              <p:cNvSpPr txBox="1">
                <a:spLocks noChangeArrowheads="1"/>
              </p:cNvSpPr>
              <p:nvPr/>
            </p:nvSpPr>
            <p:spPr bwMode="auto">
              <a:xfrm>
                <a:off x="2256" y="2496"/>
                <a:ext cx="202" cy="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en-US" b="1" smtClean="0"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x</a:t>
                </a:r>
              </a:p>
            </p:txBody>
          </p:sp>
          <p:sp>
            <p:nvSpPr>
              <p:cNvPr id="204844" name="Text Box 44"/>
              <p:cNvSpPr txBox="1">
                <a:spLocks noChangeArrowheads="1"/>
              </p:cNvSpPr>
              <p:nvPr/>
            </p:nvSpPr>
            <p:spPr bwMode="auto">
              <a:xfrm>
                <a:off x="2150" y="2314"/>
                <a:ext cx="202" cy="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en-US" b="1" smtClean="0"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x</a:t>
                </a:r>
              </a:p>
            </p:txBody>
          </p:sp>
          <p:sp>
            <p:nvSpPr>
              <p:cNvPr id="204845" name="Text Box 45"/>
              <p:cNvSpPr txBox="1">
                <a:spLocks noChangeArrowheads="1"/>
              </p:cNvSpPr>
              <p:nvPr/>
            </p:nvSpPr>
            <p:spPr bwMode="auto">
              <a:xfrm>
                <a:off x="1920" y="2458"/>
                <a:ext cx="202" cy="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en-US" b="1" smtClean="0"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x</a:t>
                </a:r>
              </a:p>
            </p:txBody>
          </p:sp>
          <p:sp>
            <p:nvSpPr>
              <p:cNvPr id="204854" name="Text Box 54"/>
              <p:cNvSpPr txBox="1">
                <a:spLocks noChangeArrowheads="1"/>
              </p:cNvSpPr>
              <p:nvPr/>
            </p:nvSpPr>
            <p:spPr bwMode="auto">
              <a:xfrm>
                <a:off x="1958" y="1930"/>
                <a:ext cx="202" cy="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en-US" b="1" smtClean="0">
                    <a:effectLst>
                      <a:outerShdw blurRad="38100" dist="38100" dir="2700000" algn="tl">
                        <a:srgbClr val="DDDDDD"/>
                      </a:outerShdw>
                    </a:effectLst>
                  </a:rPr>
                  <a:t>x</a:t>
                </a:r>
              </a:p>
            </p:txBody>
          </p:sp>
        </p:grpSp>
      </p:grpSp>
      <p:grpSp>
        <p:nvGrpSpPr>
          <p:cNvPr id="8" name="Group 63"/>
          <p:cNvGrpSpPr>
            <a:grpSpLocks/>
          </p:cNvGrpSpPr>
          <p:nvPr/>
        </p:nvGrpSpPr>
        <p:grpSpPr bwMode="auto">
          <a:xfrm>
            <a:off x="3060700" y="3152775"/>
            <a:ext cx="2501900" cy="1190625"/>
            <a:chOff x="1928" y="1986"/>
            <a:chExt cx="1576" cy="750"/>
          </a:xfrm>
        </p:grpSpPr>
        <p:sp>
          <p:nvSpPr>
            <p:cNvPr id="43030" name="Line 60"/>
            <p:cNvSpPr>
              <a:spLocks noChangeShapeType="1"/>
            </p:cNvSpPr>
            <p:nvPr/>
          </p:nvSpPr>
          <p:spPr bwMode="auto">
            <a:xfrm flipH="1" flipV="1">
              <a:off x="2784" y="2352"/>
              <a:ext cx="720" cy="384"/>
            </a:xfrm>
            <a:prstGeom prst="line">
              <a:avLst/>
            </a:prstGeom>
            <a:noFill/>
            <a:ln w="762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31" name="Line 61"/>
            <p:cNvSpPr>
              <a:spLocks noChangeShapeType="1"/>
            </p:cNvSpPr>
            <p:nvPr/>
          </p:nvSpPr>
          <p:spPr bwMode="auto">
            <a:xfrm flipH="1">
              <a:off x="2763" y="2016"/>
              <a:ext cx="144" cy="357"/>
            </a:xfrm>
            <a:prstGeom prst="line">
              <a:avLst/>
            </a:prstGeom>
            <a:noFill/>
            <a:ln w="762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32" name="Oval 62"/>
            <p:cNvSpPr>
              <a:spLocks noChangeArrowheads="1"/>
            </p:cNvSpPr>
            <p:nvPr/>
          </p:nvSpPr>
          <p:spPr bwMode="auto">
            <a:xfrm>
              <a:off x="1928" y="1986"/>
              <a:ext cx="144" cy="144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4864" name="Oval 64"/>
          <p:cNvSpPr>
            <a:spLocks noChangeArrowheads="1"/>
          </p:cNvSpPr>
          <p:nvPr/>
        </p:nvSpPr>
        <p:spPr bwMode="auto">
          <a:xfrm>
            <a:off x="3400425" y="3810000"/>
            <a:ext cx="228600" cy="228600"/>
          </a:xfrm>
          <a:prstGeom prst="ellipse">
            <a:avLst/>
          </a:prstGeom>
          <a:solidFill>
            <a:srgbClr val="33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07" name="Text Box 7"/>
          <p:cNvSpPr txBox="1">
            <a:spLocks noChangeArrowheads="1"/>
          </p:cNvSpPr>
          <p:nvPr/>
        </p:nvSpPr>
        <p:spPr bwMode="auto">
          <a:xfrm>
            <a:off x="6934200" y="609600"/>
            <a:ext cx="2057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>
                <a:solidFill>
                  <a:schemeClr val="tx2"/>
                </a:solidFill>
                <a:latin typeface="Times New Roman" charset="0"/>
                <a:cs typeface="Times New Roman" charset="0"/>
              </a:rPr>
              <a:t> Start with </a:t>
            </a:r>
          </a:p>
          <a:p>
            <a:pPr eaLnBrk="1" hangingPunct="1"/>
            <a:r>
              <a:rPr lang="en-US">
                <a:solidFill>
                  <a:schemeClr val="accent1"/>
                </a:solidFill>
                <a:latin typeface="Times New Roman" charset="0"/>
                <a:cs typeface="Times New Roman" charset="0"/>
              </a:rPr>
              <a:t>  </a:t>
            </a:r>
            <a:r>
              <a:rPr lang="en-US">
                <a:solidFill>
                  <a:schemeClr val="tx2"/>
                </a:solidFill>
                <a:latin typeface="Times New Roman" charset="0"/>
                <a:cs typeface="Times New Roman" charset="0"/>
              </a:rPr>
              <a:t>GDEM T/S</a:t>
            </a:r>
          </a:p>
        </p:txBody>
      </p:sp>
      <p:grpSp>
        <p:nvGrpSpPr>
          <p:cNvPr id="9" name="Group 70"/>
          <p:cNvGrpSpPr>
            <a:grpSpLocks/>
          </p:cNvGrpSpPr>
          <p:nvPr/>
        </p:nvGrpSpPr>
        <p:grpSpPr bwMode="auto">
          <a:xfrm>
            <a:off x="3276600" y="1676400"/>
            <a:ext cx="3576638" cy="2286000"/>
            <a:chOff x="2064" y="1056"/>
            <a:chExt cx="2253" cy="1440"/>
          </a:xfrm>
        </p:grpSpPr>
        <p:grpSp>
          <p:nvGrpSpPr>
            <p:cNvPr id="43025" name="Group 69"/>
            <p:cNvGrpSpPr>
              <a:grpSpLocks/>
            </p:cNvGrpSpPr>
            <p:nvPr/>
          </p:nvGrpSpPr>
          <p:grpSpPr bwMode="auto">
            <a:xfrm>
              <a:off x="2064" y="1968"/>
              <a:ext cx="1344" cy="528"/>
              <a:chOff x="2064" y="1968"/>
              <a:chExt cx="1344" cy="528"/>
            </a:xfrm>
          </p:grpSpPr>
          <p:sp>
            <p:nvSpPr>
              <p:cNvPr id="43027" name="Line 66"/>
              <p:cNvSpPr>
                <a:spLocks noChangeShapeType="1"/>
              </p:cNvSpPr>
              <p:nvPr/>
            </p:nvSpPr>
            <p:spPr bwMode="auto">
              <a:xfrm flipH="1">
                <a:off x="3072" y="2016"/>
                <a:ext cx="336" cy="4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8" name="Line 67"/>
              <p:cNvSpPr>
                <a:spLocks noChangeShapeType="1"/>
              </p:cNvSpPr>
              <p:nvPr/>
            </p:nvSpPr>
            <p:spPr bwMode="auto">
              <a:xfrm flipH="1">
                <a:off x="2256" y="2016"/>
                <a:ext cx="288" cy="3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9" name="Line 68"/>
              <p:cNvSpPr>
                <a:spLocks noChangeShapeType="1"/>
              </p:cNvSpPr>
              <p:nvPr/>
            </p:nvSpPr>
            <p:spPr bwMode="auto">
              <a:xfrm flipH="1">
                <a:off x="2064" y="1968"/>
                <a:ext cx="336" cy="4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3026" name="Text Box 65"/>
            <p:cNvSpPr txBox="1">
              <a:spLocks noChangeArrowheads="1"/>
            </p:cNvSpPr>
            <p:nvPr/>
          </p:nvSpPr>
          <p:spPr bwMode="auto">
            <a:xfrm>
              <a:off x="2400" y="1056"/>
              <a:ext cx="1917" cy="9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>
                  <a:latin typeface="Times New Roman" charset="0"/>
                  <a:cs typeface="Times New Roman" charset="0"/>
                </a:rPr>
                <a:t>Or… define using real</a:t>
              </a:r>
            </a:p>
            <a:p>
              <a:pPr eaLnBrk="1" hangingPunct="1"/>
              <a:r>
                <a:rPr lang="en-US">
                  <a:latin typeface="Times New Roman" charset="0"/>
                  <a:cs typeface="Times New Roman" charset="0"/>
                </a:rPr>
                <a:t>obs: e.g. AXBT 6 for </a:t>
              </a:r>
            </a:p>
            <a:p>
              <a:pPr eaLnBrk="1" hangingPunct="1"/>
              <a:r>
                <a:rPr lang="en-US">
                  <a:latin typeface="Times New Roman" charset="0"/>
                  <a:cs typeface="Times New Roman" charset="0"/>
                </a:rPr>
                <a:t>LC and AXBT 13 (14) </a:t>
              </a:r>
            </a:p>
            <a:p>
              <a:pPr eaLnBrk="1" hangingPunct="1"/>
              <a:r>
                <a:rPr lang="en-US">
                  <a:latin typeface="Times New Roman" charset="0"/>
                  <a:cs typeface="Times New Roman" charset="0"/>
                </a:rPr>
                <a:t>for WCR (CCR)</a:t>
              </a:r>
            </a:p>
          </p:txBody>
        </p:sp>
      </p:grpSp>
      <p:sp>
        <p:nvSpPr>
          <p:cNvPr id="204878" name="Text Box 78"/>
          <p:cNvSpPr txBox="1">
            <a:spLocks noChangeArrowheads="1"/>
          </p:cNvSpPr>
          <p:nvPr/>
        </p:nvSpPr>
        <p:spPr bwMode="auto">
          <a:xfrm>
            <a:off x="3733800" y="4467225"/>
            <a:ext cx="3095625" cy="1570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Times New Roman" charset="0"/>
                <a:cs typeface="Times New Roman" charset="0"/>
              </a:rPr>
              <a:t>Finally, assimilate </a:t>
            </a:r>
            <a:r>
              <a:rPr lang="en-US">
                <a:solidFill>
                  <a:srgbClr val="FF0000"/>
                </a:solidFill>
                <a:latin typeface="Times New Roman" charset="0"/>
                <a:cs typeface="Times New Roman" charset="0"/>
              </a:rPr>
              <a:t>SST</a:t>
            </a:r>
            <a:r>
              <a:rPr lang="en-US">
                <a:latin typeface="Times New Roman" charset="0"/>
                <a:cs typeface="Times New Roman" charset="0"/>
              </a:rPr>
              <a:t> </a:t>
            </a:r>
          </a:p>
          <a:p>
            <a:pPr eaLnBrk="1" hangingPunct="1"/>
            <a:r>
              <a:rPr lang="en-US">
                <a:latin typeface="Times New Roman" charset="0"/>
                <a:cs typeface="Times New Roman" charset="0"/>
              </a:rPr>
              <a:t>and integrate ocean </a:t>
            </a:r>
          </a:p>
          <a:p>
            <a:pPr eaLnBrk="1" hangingPunct="1"/>
            <a:r>
              <a:rPr lang="en-US">
                <a:latin typeface="Times New Roman" charset="0"/>
                <a:cs typeface="Times New Roman" charset="0"/>
              </a:rPr>
              <a:t>model for 48 hrs for</a:t>
            </a:r>
          </a:p>
          <a:p>
            <a:pPr eaLnBrk="1" hangingPunct="1"/>
            <a:r>
              <a:rPr lang="en-US">
                <a:latin typeface="Times New Roman" charset="0"/>
                <a:cs typeface="Times New Roman" charset="0"/>
              </a:rPr>
              <a:t>geostrophic adjustment</a:t>
            </a:r>
          </a:p>
        </p:txBody>
      </p:sp>
      <p:sp>
        <p:nvSpPr>
          <p:cNvPr id="49" name="Rectangle 48"/>
          <p:cNvSpPr/>
          <p:nvPr/>
        </p:nvSpPr>
        <p:spPr>
          <a:xfrm>
            <a:off x="0" y="1219200"/>
            <a:ext cx="274638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28388"/>
            <a:ext cx="8153400" cy="609600"/>
          </a:xfrm>
        </p:spPr>
        <p:txBody>
          <a:bodyPr rIns="132080"/>
          <a:lstStyle/>
          <a:p>
            <a:pPr algn="ctr" eaLnBrk="1" hangingPunct="1"/>
            <a:r>
              <a:rPr lang="en-US" sz="3200" dirty="0" smtClean="0">
                <a:latin typeface="Arial" charset="0"/>
                <a:sym typeface="Arial" charset="0"/>
              </a:rPr>
              <a:t>Feature-based Initialization</a:t>
            </a:r>
            <a:endParaRPr lang="en-US" sz="3200" dirty="0">
              <a:latin typeface="Arial" charset="0"/>
              <a:sym typeface="Arial" charset="0"/>
            </a:endParaRPr>
          </a:p>
        </p:txBody>
      </p:sp>
    </p:spTree>
    <p:custDataLst>
      <p:tags r:id="rId1"/>
    </p:custData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4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4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48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48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4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4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48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4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48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4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48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48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04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08" grpId="0"/>
      <p:bldP spid="204811" grpId="0"/>
      <p:bldP spid="204812" grpId="0"/>
      <p:bldP spid="204813" grpId="0"/>
      <p:bldP spid="204814" grpId="0"/>
      <p:bldP spid="204864" grpId="0" animBg="1"/>
      <p:bldP spid="204864" grpId="1" animBg="1"/>
      <p:bldP spid="204807" grpId="0"/>
      <p:bldP spid="20487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717176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4400" dirty="0" smtClean="0">
                <a:ea typeface="+mj-ea"/>
                <a:cs typeface="+mj-cs"/>
              </a:rPr>
              <a:t>Early history of Princeton Ocean Model</a:t>
            </a:r>
            <a:endParaRPr lang="en-US" sz="4400" dirty="0">
              <a:ea typeface="+mj-ea"/>
              <a:cs typeface="+mj-cs"/>
            </a:endParaRP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381000" y="1752600"/>
            <a:ext cx="8534400" cy="4389437"/>
          </a:xfrm>
        </p:spPr>
        <p:txBody>
          <a:bodyPr/>
          <a:lstStyle/>
          <a:p>
            <a:pPr eaLnBrk="1" hangingPunct="1"/>
            <a:r>
              <a:rPr lang="en-US" dirty="0">
                <a:latin typeface="Constantia" charset="0"/>
              </a:rPr>
              <a:t>Three-dimensional, primitive equation, numerical ocean model (commonly known as </a:t>
            </a:r>
            <a:r>
              <a:rPr lang="en-US" dirty="0" smtClean="0">
                <a:latin typeface="Constantia" charset="0"/>
              </a:rPr>
              <a:t>POM)</a:t>
            </a:r>
            <a:endParaRPr lang="en-US" dirty="0">
              <a:latin typeface="Constantia" charset="0"/>
            </a:endParaRPr>
          </a:p>
          <a:p>
            <a:pPr eaLnBrk="1" hangingPunct="1"/>
            <a:r>
              <a:rPr lang="en-US" dirty="0">
                <a:latin typeface="Constantia" charset="0"/>
              </a:rPr>
              <a:t>Originally developed by Alan Blumberg and George Mellor in the late </a:t>
            </a:r>
            <a:r>
              <a:rPr lang="en-US" dirty="0" smtClean="0">
                <a:latin typeface="Constantia" charset="0"/>
              </a:rPr>
              <a:t>1970</a:t>
            </a:r>
            <a:r>
              <a:rPr lang="ja-JP" altLang="en-US" dirty="0" smtClean="0">
                <a:latin typeface="Constantia" charset="0"/>
              </a:rPr>
              <a:t>’</a:t>
            </a:r>
            <a:r>
              <a:rPr lang="en-US" altLang="ja-JP" dirty="0" smtClean="0">
                <a:latin typeface="Constantia" charset="0"/>
              </a:rPr>
              <a:t>s</a:t>
            </a:r>
          </a:p>
          <a:p>
            <a:pPr eaLnBrk="1" hangingPunct="1"/>
            <a:r>
              <a:rPr lang="en-US" altLang="ja-JP" dirty="0" smtClean="0">
                <a:latin typeface="Constantia" charset="0"/>
              </a:rPr>
              <a:t>Uses Mellor-Yamada Level 2.5 turbulence closure model</a:t>
            </a:r>
            <a:endParaRPr lang="en-US" altLang="ja-JP" dirty="0">
              <a:latin typeface="Constantia" charset="0"/>
            </a:endParaRPr>
          </a:p>
          <a:p>
            <a:pPr eaLnBrk="1" hangingPunct="1"/>
            <a:r>
              <a:rPr lang="en-US" dirty="0">
                <a:latin typeface="Constantia" charset="0"/>
              </a:rPr>
              <a:t>Initially used for coastal ocean circulation </a:t>
            </a:r>
            <a:r>
              <a:rPr lang="en-US" dirty="0" smtClean="0">
                <a:latin typeface="Constantia" charset="0"/>
              </a:rPr>
              <a:t>applications</a:t>
            </a:r>
          </a:p>
          <a:p>
            <a:pPr eaLnBrk="1" hangingPunct="1"/>
            <a:r>
              <a:rPr lang="en-US" dirty="0" smtClean="0">
                <a:latin typeface="Constantia" charset="0"/>
              </a:rPr>
              <a:t>Open </a:t>
            </a:r>
            <a:r>
              <a:rPr lang="en-US" dirty="0">
                <a:latin typeface="Constantia" charset="0"/>
              </a:rPr>
              <a:t>to the community during the 1990</a:t>
            </a:r>
            <a:r>
              <a:rPr lang="ja-JP" altLang="en-US" dirty="0">
                <a:latin typeface="Constantia" charset="0"/>
              </a:rPr>
              <a:t>’</a:t>
            </a:r>
            <a:r>
              <a:rPr lang="en-US" altLang="ja-JP" dirty="0">
                <a:latin typeface="Constantia" charset="0"/>
              </a:rPr>
              <a:t>s and 2000</a:t>
            </a:r>
            <a:r>
              <a:rPr lang="ja-JP" altLang="en-US" dirty="0">
                <a:latin typeface="Constantia" charset="0"/>
              </a:rPr>
              <a:t>’</a:t>
            </a:r>
            <a:r>
              <a:rPr lang="en-US" altLang="ja-JP" dirty="0">
                <a:latin typeface="Constantia" charset="0"/>
              </a:rPr>
              <a:t>s</a:t>
            </a:r>
          </a:p>
          <a:p>
            <a:pPr eaLnBrk="1" hangingPunct="1"/>
            <a:r>
              <a:rPr lang="en-US" dirty="0">
                <a:latin typeface="Constantia" charset="0"/>
              </a:rPr>
              <a:t>Many user-generated changes incorporated into </a:t>
            </a:r>
            <a:r>
              <a:rPr lang="ja-JP" altLang="en-US" dirty="0">
                <a:latin typeface="Constantia" charset="0"/>
              </a:rPr>
              <a:t>“</a:t>
            </a:r>
            <a:r>
              <a:rPr lang="en-US" altLang="ja-JP" dirty="0">
                <a:latin typeface="Constantia" charset="0"/>
              </a:rPr>
              <a:t>official</a:t>
            </a:r>
            <a:r>
              <a:rPr lang="ja-JP" altLang="en-US" dirty="0">
                <a:latin typeface="Constantia" charset="0"/>
              </a:rPr>
              <a:t>”</a:t>
            </a:r>
            <a:r>
              <a:rPr lang="en-US" altLang="ja-JP" dirty="0">
                <a:latin typeface="Constantia" charset="0"/>
              </a:rPr>
              <a:t> code version housed at Princeton University</a:t>
            </a:r>
            <a:endParaRPr lang="en-US" dirty="0">
              <a:latin typeface="Constant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767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ailin02b.2013100900.plothmpitmp.phs2x.day0.depth77.5m.zoom0.g3n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81200"/>
            <a:ext cx="3657601" cy="2743200"/>
          </a:xfrm>
          <a:prstGeom prst="rect">
            <a:avLst/>
          </a:prstGeom>
        </p:spPr>
      </p:pic>
      <p:pic>
        <p:nvPicPr>
          <p:cNvPr id="6" name="Picture 5" descr="phailin02b.2013100900.plothmpitmp.phs2x.day8.depth77.5m.zoom0.g3n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267200"/>
            <a:ext cx="3657601" cy="2743200"/>
          </a:xfrm>
          <a:prstGeom prst="rect">
            <a:avLst/>
          </a:prstGeom>
        </p:spPr>
      </p:pic>
      <p:pic>
        <p:nvPicPr>
          <p:cNvPr id="15" name="Picture 14" descr="phailin02b.2013100900.plothmpitmp.phs2x.day0.depth5m.zoom0.g3ni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81200"/>
            <a:ext cx="3657601" cy="2743200"/>
          </a:xfrm>
          <a:prstGeom prst="rect">
            <a:avLst/>
          </a:prstGeom>
        </p:spPr>
      </p:pic>
      <p:pic>
        <p:nvPicPr>
          <p:cNvPr id="5" name="Picture 4" descr="phailin02b.2013100900.plothmpitmp.phs2x.day8.depth5m.zoom0.g3ni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267200"/>
            <a:ext cx="3657601" cy="2743200"/>
          </a:xfrm>
          <a:prstGeom prst="rect">
            <a:avLst/>
          </a:prstGeom>
        </p:spPr>
      </p:pic>
      <p:sp>
        <p:nvSpPr>
          <p:cNvPr id="12291" name="Title 1"/>
          <p:cNvSpPr>
            <a:spLocks noGrp="1"/>
          </p:cNvSpPr>
          <p:nvPr>
            <p:ph type="title"/>
          </p:nvPr>
        </p:nvSpPr>
        <p:spPr>
          <a:xfrm>
            <a:off x="-59267" y="380999"/>
            <a:ext cx="9144000" cy="1143000"/>
          </a:xfrm>
        </p:spPr>
        <p:txBody>
          <a:bodyPr>
            <a:noAutofit/>
          </a:bodyPr>
          <a:lstStyle/>
          <a:p>
            <a:pPr algn="ctr"/>
            <a:r>
              <a:rPr lang="en-US" sz="3600" dirty="0" smtClean="0">
                <a:solidFill>
                  <a:srgbClr val="04617B"/>
                </a:solidFill>
                <a:latin typeface="Calibri"/>
                <a:cs typeface="Calibri"/>
              </a:rPr>
              <a:t>MPIPOM North Indian Domain: </a:t>
            </a:r>
            <a:br>
              <a:rPr lang="en-US" sz="3600" dirty="0" smtClean="0">
                <a:solidFill>
                  <a:srgbClr val="04617B"/>
                </a:solidFill>
                <a:latin typeface="Calibri"/>
                <a:cs typeface="Calibri"/>
              </a:rPr>
            </a:br>
            <a:r>
              <a:rPr lang="en-US" sz="3600" dirty="0" smtClean="0">
                <a:solidFill>
                  <a:srgbClr val="04617B"/>
                </a:solidFill>
                <a:latin typeface="Calibri"/>
                <a:cs typeface="Calibri"/>
              </a:rPr>
              <a:t>Ocean Response to </a:t>
            </a:r>
            <a:r>
              <a:rPr lang="en-US" sz="3600" dirty="0">
                <a:solidFill>
                  <a:srgbClr val="04617B"/>
                </a:solidFill>
                <a:latin typeface="Calibri"/>
                <a:cs typeface="Calibri"/>
              </a:rPr>
              <a:t>Cyclone </a:t>
            </a:r>
            <a:r>
              <a:rPr lang="en-US" sz="3600" dirty="0" err="1">
                <a:solidFill>
                  <a:srgbClr val="04617B"/>
                </a:solidFill>
                <a:latin typeface="Calibri"/>
                <a:cs typeface="Calibri"/>
              </a:rPr>
              <a:t>Phailin</a:t>
            </a:r>
            <a:r>
              <a:rPr lang="en-US" sz="3600" dirty="0">
                <a:solidFill>
                  <a:srgbClr val="04617B"/>
                </a:solidFill>
                <a:latin typeface="Calibri"/>
                <a:cs typeface="Calibri"/>
              </a:rPr>
              <a:t> </a:t>
            </a:r>
            <a:r>
              <a:rPr lang="en-US" sz="3600" dirty="0" smtClean="0">
                <a:solidFill>
                  <a:srgbClr val="04617B"/>
                </a:solidFill>
                <a:latin typeface="Calibri"/>
                <a:cs typeface="Calibri"/>
              </a:rPr>
              <a:t>with</a:t>
            </a:r>
            <a:br>
              <a:rPr lang="en-US" sz="3600" dirty="0" smtClean="0">
                <a:solidFill>
                  <a:srgbClr val="04617B"/>
                </a:solidFill>
                <a:latin typeface="Calibri"/>
                <a:cs typeface="Calibri"/>
              </a:rPr>
            </a:br>
            <a:r>
              <a:rPr lang="en-US" sz="3600" dirty="0" smtClean="0">
                <a:solidFill>
                  <a:srgbClr val="04617B"/>
                </a:solidFill>
                <a:latin typeface="Calibri"/>
                <a:cs typeface="Calibri"/>
              </a:rPr>
              <a:t>FB initialization: </a:t>
            </a:r>
            <a:r>
              <a:rPr lang="en-US" sz="3600" dirty="0">
                <a:solidFill>
                  <a:srgbClr val="04617B"/>
                </a:solidFill>
                <a:latin typeface="Calibri"/>
                <a:cs typeface="Calibri"/>
              </a:rPr>
              <a:t>2013100600-1400</a:t>
            </a:r>
          </a:p>
        </p:txBody>
      </p:sp>
      <p:sp>
        <p:nvSpPr>
          <p:cNvPr id="17" name="Oval 16"/>
          <p:cNvSpPr/>
          <p:nvPr/>
        </p:nvSpPr>
        <p:spPr>
          <a:xfrm rot="18900000">
            <a:off x="2791666" y="5306266"/>
            <a:ext cx="457200" cy="9144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 rot="18900000">
            <a:off x="2791666" y="3020266"/>
            <a:ext cx="457200" cy="9144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18900000">
            <a:off x="7135066" y="3020266"/>
            <a:ext cx="457200" cy="9144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18900000">
            <a:off x="7135066" y="5306265"/>
            <a:ext cx="457200" cy="9144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473767" y="2247900"/>
            <a:ext cx="78689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06/00Z</a:t>
            </a:r>
          </a:p>
          <a:p>
            <a:pPr algn="ctr"/>
            <a:r>
              <a:rPr lang="en-US" sz="1600" b="1" dirty="0" smtClean="0"/>
              <a:t>SST</a:t>
            </a:r>
            <a:endParaRPr lang="en-US" sz="16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582276" y="4724400"/>
            <a:ext cx="78689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14/00Z</a:t>
            </a:r>
          </a:p>
          <a:p>
            <a:pPr algn="ctr"/>
            <a:r>
              <a:rPr lang="en-US" sz="1600" b="1" dirty="0" smtClean="0"/>
              <a:t>SST</a:t>
            </a:r>
            <a:endParaRPr lang="en-US" sz="16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6919439" y="2298412"/>
            <a:ext cx="92916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06/00Z</a:t>
            </a:r>
          </a:p>
          <a:p>
            <a:pPr algn="ctr"/>
            <a:r>
              <a:rPr lang="en-US" sz="1600" b="1" dirty="0" smtClean="0"/>
              <a:t>77.5-m T</a:t>
            </a:r>
            <a:endParaRPr lang="en-US" sz="16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7106514" y="4508212"/>
            <a:ext cx="92916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14/00Z</a:t>
            </a:r>
          </a:p>
          <a:p>
            <a:pPr algn="ctr"/>
            <a:r>
              <a:rPr lang="en-US" sz="1600" b="1" dirty="0" smtClean="0"/>
              <a:t>77.5-m T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391580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hailin02b.2013100900.plothmpitmp.phs2x.day0.depth77.5m.zoom0.nan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81200"/>
            <a:ext cx="3657601" cy="2743200"/>
          </a:xfrm>
          <a:prstGeom prst="rect">
            <a:avLst/>
          </a:prstGeom>
        </p:spPr>
      </p:pic>
      <p:pic>
        <p:nvPicPr>
          <p:cNvPr id="8" name="Picture 7" descr="phailin02b.2013100900.plothmpitmp.phs2x.day8.depth77.5m.zoom0.nan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267200"/>
            <a:ext cx="3657601" cy="2743200"/>
          </a:xfrm>
          <a:prstGeom prst="rect">
            <a:avLst/>
          </a:prstGeom>
        </p:spPr>
      </p:pic>
      <p:pic>
        <p:nvPicPr>
          <p:cNvPr id="4" name="Picture 3" descr="phailin02b.2013100900.plothmpitmp.phs2x.day0.depth5m.zoom0.nani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81200"/>
            <a:ext cx="3657601" cy="2743200"/>
          </a:xfrm>
          <a:prstGeom prst="rect">
            <a:avLst/>
          </a:prstGeom>
        </p:spPr>
      </p:pic>
      <p:pic>
        <p:nvPicPr>
          <p:cNvPr id="6" name="Picture 5" descr="phailin02b.2013100900.plothmpitmp.phs2x.day8.depth5m.zoom0.nani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267200"/>
            <a:ext cx="3657601" cy="2743200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 rot="18900000">
            <a:off x="2791666" y="5306266"/>
            <a:ext cx="457200" cy="9144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rot="18900000">
            <a:off x="2791666" y="3020266"/>
            <a:ext cx="457200" cy="9144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rot="18900000">
            <a:off x="7135066" y="3020266"/>
            <a:ext cx="457200" cy="9144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 rot="18900000">
            <a:off x="7135066" y="5306265"/>
            <a:ext cx="457200" cy="9144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-59267" y="380999"/>
            <a:ext cx="9144000" cy="1143000"/>
          </a:xfrm>
        </p:spPr>
        <p:txBody>
          <a:bodyPr>
            <a:noAutofit/>
          </a:bodyPr>
          <a:lstStyle/>
          <a:p>
            <a:pPr algn="ctr"/>
            <a:r>
              <a:rPr lang="en-US" sz="3600" dirty="0" smtClean="0">
                <a:solidFill>
                  <a:srgbClr val="04617B"/>
                </a:solidFill>
                <a:latin typeface="Calibri"/>
                <a:cs typeface="Calibri"/>
              </a:rPr>
              <a:t>MPIPOM-TC North Indian Domain: </a:t>
            </a:r>
            <a:br>
              <a:rPr lang="en-US" sz="3600" dirty="0" smtClean="0">
                <a:solidFill>
                  <a:srgbClr val="04617B"/>
                </a:solidFill>
                <a:latin typeface="Calibri"/>
                <a:cs typeface="Calibri"/>
              </a:rPr>
            </a:br>
            <a:r>
              <a:rPr lang="en-US" sz="3600" dirty="0" smtClean="0">
                <a:solidFill>
                  <a:srgbClr val="04617B"/>
                </a:solidFill>
                <a:latin typeface="Calibri"/>
                <a:cs typeface="Calibri"/>
              </a:rPr>
              <a:t>Ocean Response to </a:t>
            </a:r>
            <a:r>
              <a:rPr lang="en-US" sz="3600" dirty="0">
                <a:solidFill>
                  <a:srgbClr val="04617B"/>
                </a:solidFill>
                <a:latin typeface="Calibri"/>
                <a:cs typeface="Calibri"/>
              </a:rPr>
              <a:t>Cyclone </a:t>
            </a:r>
            <a:r>
              <a:rPr lang="en-US" sz="3600" dirty="0" err="1">
                <a:solidFill>
                  <a:srgbClr val="04617B"/>
                </a:solidFill>
                <a:latin typeface="Calibri"/>
                <a:cs typeface="Calibri"/>
              </a:rPr>
              <a:t>Phailin</a:t>
            </a:r>
            <a:r>
              <a:rPr lang="en-US" sz="3600" dirty="0">
                <a:solidFill>
                  <a:srgbClr val="04617B"/>
                </a:solidFill>
                <a:latin typeface="Calibri"/>
                <a:cs typeface="Calibri"/>
              </a:rPr>
              <a:t> </a:t>
            </a:r>
            <a:r>
              <a:rPr lang="en-US" sz="3600" dirty="0" smtClean="0">
                <a:solidFill>
                  <a:srgbClr val="04617B"/>
                </a:solidFill>
                <a:latin typeface="Calibri"/>
                <a:cs typeface="Calibri"/>
              </a:rPr>
              <a:t>with</a:t>
            </a:r>
            <a:br>
              <a:rPr lang="en-US" sz="3600" dirty="0" smtClean="0">
                <a:solidFill>
                  <a:srgbClr val="04617B"/>
                </a:solidFill>
                <a:latin typeface="Calibri"/>
                <a:cs typeface="Calibri"/>
              </a:rPr>
            </a:br>
            <a:r>
              <a:rPr lang="en-US" sz="3600" dirty="0" smtClean="0">
                <a:solidFill>
                  <a:srgbClr val="04617B"/>
                </a:solidFill>
                <a:latin typeface="Calibri"/>
                <a:cs typeface="Calibri"/>
              </a:rPr>
              <a:t>NCODA initialization: </a:t>
            </a:r>
            <a:r>
              <a:rPr lang="en-US" sz="3600" dirty="0">
                <a:solidFill>
                  <a:srgbClr val="04617B"/>
                </a:solidFill>
                <a:latin typeface="Calibri"/>
                <a:cs typeface="Calibri"/>
              </a:rPr>
              <a:t>2013100600-1400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73767" y="2247900"/>
            <a:ext cx="78689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06/00Z</a:t>
            </a:r>
          </a:p>
          <a:p>
            <a:pPr algn="ctr"/>
            <a:r>
              <a:rPr lang="en-US" sz="1600" b="1" dirty="0" smtClean="0"/>
              <a:t>SST</a:t>
            </a:r>
            <a:endParaRPr lang="en-US" sz="16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582276" y="4724400"/>
            <a:ext cx="78689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14/00Z</a:t>
            </a:r>
          </a:p>
          <a:p>
            <a:pPr algn="ctr"/>
            <a:r>
              <a:rPr lang="en-US" sz="1600" b="1" dirty="0" smtClean="0"/>
              <a:t>SST</a:t>
            </a:r>
            <a:endParaRPr lang="en-US" sz="16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6919439" y="2298412"/>
            <a:ext cx="92916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06/00Z</a:t>
            </a:r>
          </a:p>
          <a:p>
            <a:pPr algn="ctr"/>
            <a:r>
              <a:rPr lang="en-US" sz="1600" b="1" dirty="0" smtClean="0"/>
              <a:t>77.5-m T</a:t>
            </a:r>
            <a:endParaRPr lang="en-US" sz="16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106514" y="4508212"/>
            <a:ext cx="92916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14/00Z</a:t>
            </a:r>
          </a:p>
          <a:p>
            <a:pPr algn="ctr"/>
            <a:r>
              <a:rPr lang="en-US" sz="1600" b="1" dirty="0" smtClean="0"/>
              <a:t>77.5-m T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372919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143000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>
                <a:latin typeface="Calibri"/>
                <a:cs typeface="Calibri"/>
              </a:rPr>
              <a:t>Evaluation of Ocean Initialization Options:</a:t>
            </a:r>
            <a:br>
              <a:rPr lang="en-US" sz="4000" dirty="0" smtClean="0">
                <a:latin typeface="Calibri"/>
                <a:cs typeface="Calibri"/>
              </a:rPr>
            </a:br>
            <a:r>
              <a:rPr lang="en-US" sz="4000" dirty="0" smtClean="0">
                <a:latin typeface="Calibri"/>
                <a:cs typeface="Calibri"/>
              </a:rPr>
              <a:t>Hurricane </a:t>
            </a:r>
            <a:r>
              <a:rPr lang="en-US" sz="4000" dirty="0" err="1" smtClean="0">
                <a:latin typeface="Calibri"/>
                <a:cs typeface="Calibri"/>
              </a:rPr>
              <a:t>Edouard</a:t>
            </a:r>
            <a:r>
              <a:rPr lang="en-US" sz="4000" dirty="0" smtClean="0">
                <a:latin typeface="Calibri"/>
                <a:cs typeface="Calibri"/>
              </a:rPr>
              <a:t> (2014)</a:t>
            </a:r>
            <a:endParaRPr lang="en-US" sz="4000" dirty="0">
              <a:latin typeface="Calibri"/>
              <a:cs typeface="Calibri"/>
            </a:endParaRPr>
          </a:p>
        </p:txBody>
      </p:sp>
      <p:pic>
        <p:nvPicPr>
          <p:cNvPr id="3" name="Picture 2" descr="edouard2014_track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29" y="1321405"/>
            <a:ext cx="6925472" cy="5392661"/>
          </a:xfrm>
          <a:prstGeom prst="rect">
            <a:avLst/>
          </a:prstGeom>
        </p:spPr>
      </p:pic>
      <p:pic>
        <p:nvPicPr>
          <p:cNvPr id="5" name="Picture 4" descr="Edouard_Wind_Model_12th_crop.png"/>
          <p:cNvPicPr>
            <a:picLocks noChangeAspect="1"/>
          </p:cNvPicPr>
          <p:nvPr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703" y="4651641"/>
            <a:ext cx="831162" cy="745145"/>
          </a:xfrm>
          <a:prstGeom prst="rect">
            <a:avLst/>
          </a:prstGeom>
        </p:spPr>
      </p:pic>
      <p:pic>
        <p:nvPicPr>
          <p:cNvPr id="7" name="Picture 6" descr="Edouard_Wind_Model_13th_crop.png"/>
          <p:cNvPicPr>
            <a:picLocks noChangeAspect="1"/>
          </p:cNvPicPr>
          <p:nvPr/>
        </p:nvPicPr>
        <p:blipFill>
          <a:blip r:embed="rId4">
            <a:alphaModFix amt="7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753" y="4059786"/>
            <a:ext cx="812839" cy="731555"/>
          </a:xfrm>
          <a:prstGeom prst="rect">
            <a:avLst/>
          </a:prstGeom>
        </p:spPr>
      </p:pic>
      <p:pic>
        <p:nvPicPr>
          <p:cNvPr id="8" name="Picture 7" descr="Edouard_Wind_Model_14th_crop.png"/>
          <p:cNvPicPr>
            <a:picLocks noChangeAspect="1"/>
          </p:cNvPicPr>
          <p:nvPr/>
        </p:nvPicPr>
        <p:blipFill>
          <a:blip r:embed="rId5">
            <a:alphaModFix amt="7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903" y="3618262"/>
            <a:ext cx="812838" cy="730576"/>
          </a:xfrm>
          <a:prstGeom prst="rect">
            <a:avLst/>
          </a:prstGeom>
        </p:spPr>
      </p:pic>
      <p:pic>
        <p:nvPicPr>
          <p:cNvPr id="9" name="Picture 8" descr="Edouard_Wind_Model_15th_crop.png"/>
          <p:cNvPicPr>
            <a:picLocks noChangeAspect="1"/>
          </p:cNvPicPr>
          <p:nvPr/>
        </p:nvPicPr>
        <p:blipFill>
          <a:blip r:embed="rId6">
            <a:alphaModFix amt="7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555" y="3110442"/>
            <a:ext cx="812838" cy="730674"/>
          </a:xfrm>
          <a:prstGeom prst="rect">
            <a:avLst/>
          </a:prstGeom>
        </p:spPr>
      </p:pic>
      <p:pic>
        <p:nvPicPr>
          <p:cNvPr id="10" name="Picture 9" descr="Edouard_Wind_Model_16th_crop.png"/>
          <p:cNvPicPr>
            <a:picLocks noChangeAspect="1"/>
          </p:cNvPicPr>
          <p:nvPr/>
        </p:nvPicPr>
        <p:blipFill>
          <a:blip r:embed="rId7">
            <a:alphaModFix amt="7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704" y="2328967"/>
            <a:ext cx="812839" cy="7306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61703" y="2490981"/>
            <a:ext cx="2587398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Wind fields are specified</a:t>
            </a:r>
          </a:p>
          <a:p>
            <a:r>
              <a:rPr lang="en-US" sz="1600" dirty="0"/>
              <a:t>b</a:t>
            </a:r>
            <a:r>
              <a:rPr lang="en-US" sz="1600" dirty="0" smtClean="0"/>
              <a:t>ased on the NHC </a:t>
            </a:r>
          </a:p>
          <a:p>
            <a:r>
              <a:rPr lang="en-US" sz="1600" dirty="0"/>
              <a:t>r</a:t>
            </a:r>
            <a:r>
              <a:rPr lang="en-US" sz="1600" dirty="0" smtClean="0"/>
              <a:t>eal-time message files (TC vitals)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68738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143000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>
                <a:latin typeface="Calibri"/>
                <a:cs typeface="Calibri"/>
              </a:rPr>
              <a:t>Evaluation of Ocean Initialization Options:</a:t>
            </a:r>
            <a:r>
              <a:rPr lang="en-US" sz="4000" dirty="0">
                <a:latin typeface="Calibri"/>
                <a:cs typeface="Calibri"/>
              </a:rPr>
              <a:t/>
            </a:r>
            <a:br>
              <a:rPr lang="en-US" sz="4000" dirty="0">
                <a:latin typeface="Calibri"/>
                <a:cs typeface="Calibri"/>
              </a:rPr>
            </a:br>
            <a:r>
              <a:rPr lang="en-US" sz="4000" dirty="0" smtClean="0">
                <a:latin typeface="Calibri"/>
                <a:cs typeface="Calibri"/>
              </a:rPr>
              <a:t>Comparison with AXBTs</a:t>
            </a:r>
            <a:endParaRPr lang="en-US" sz="4000" dirty="0">
              <a:latin typeface="Calibri"/>
              <a:cs typeface="Calibri"/>
            </a:endParaRPr>
          </a:p>
        </p:txBody>
      </p:sp>
      <p:pic>
        <p:nvPicPr>
          <p:cNvPr id="3" name="Picture 2" descr="Edouard_AllPOM_AXBT_20140912_1713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33" y="1917434"/>
            <a:ext cx="2813629" cy="2108464"/>
          </a:xfrm>
          <a:prstGeom prst="rect">
            <a:avLst/>
          </a:prstGeom>
        </p:spPr>
      </p:pic>
      <p:pic>
        <p:nvPicPr>
          <p:cNvPr id="4" name="Picture 3" descr="Edouard_AllPOM_AXBT_20140912_1622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088" y="1917700"/>
            <a:ext cx="2813273" cy="2108198"/>
          </a:xfrm>
          <a:prstGeom prst="rect">
            <a:avLst/>
          </a:prstGeom>
        </p:spPr>
      </p:pic>
      <p:pic>
        <p:nvPicPr>
          <p:cNvPr id="5" name="Picture 4" descr="Edouard_AllPOM_AXBT_20140912_16413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703" y="1917700"/>
            <a:ext cx="2813274" cy="2108198"/>
          </a:xfrm>
          <a:prstGeom prst="rect">
            <a:avLst/>
          </a:prstGeom>
        </p:spPr>
      </p:pic>
      <p:pic>
        <p:nvPicPr>
          <p:cNvPr id="6" name="Picture 5" descr="Edouard_AllPOM_AXBT_20140912_18514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32" y="4025898"/>
            <a:ext cx="2837803" cy="2126581"/>
          </a:xfrm>
          <a:prstGeom prst="rect">
            <a:avLst/>
          </a:prstGeom>
        </p:spPr>
      </p:pic>
      <p:pic>
        <p:nvPicPr>
          <p:cNvPr id="7" name="Picture 6" descr="Edouard_AllPOM_AXBT_20140912_18394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928" y="4094771"/>
            <a:ext cx="2762433" cy="2070099"/>
          </a:xfrm>
          <a:prstGeom prst="rect">
            <a:avLst/>
          </a:prstGeom>
        </p:spPr>
      </p:pic>
      <p:pic>
        <p:nvPicPr>
          <p:cNvPr id="9" name="Picture 8" descr="Edouard_AllPOM_AXBT_20140912_15522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544" y="4025898"/>
            <a:ext cx="2762433" cy="20700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56328" y="1349812"/>
            <a:ext cx="4854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"/>
                <a:cs typeface="Arial"/>
              </a:rPr>
              <a:t>September 12, 2014 (pre-storm)</a:t>
            </a:r>
            <a:endParaRPr lang="en-US" sz="24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0119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143000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>
                <a:latin typeface="Calibri"/>
                <a:cs typeface="Calibri"/>
              </a:rPr>
              <a:t>Evaluation of Ocean Initialization Options:</a:t>
            </a:r>
            <a:r>
              <a:rPr lang="en-US" sz="4000" dirty="0">
                <a:latin typeface="Calibri"/>
                <a:cs typeface="Calibri"/>
              </a:rPr>
              <a:t/>
            </a:r>
            <a:br>
              <a:rPr lang="en-US" sz="4000" dirty="0">
                <a:latin typeface="Calibri"/>
                <a:cs typeface="Calibri"/>
              </a:rPr>
            </a:br>
            <a:r>
              <a:rPr lang="en-US" sz="4000" dirty="0" smtClean="0">
                <a:latin typeface="Calibri"/>
                <a:cs typeface="Calibri"/>
              </a:rPr>
              <a:t>Comparison with AXBTs</a:t>
            </a:r>
            <a:endParaRPr lang="en-US" sz="4000" dirty="0">
              <a:latin typeface="Calibri"/>
              <a:cs typeface="Calibri"/>
            </a:endParaRPr>
          </a:p>
        </p:txBody>
      </p:sp>
      <p:pic>
        <p:nvPicPr>
          <p:cNvPr id="3" name="Picture 2" descr="Edouard_AllPOM_AXBT_20140917_1849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2006833"/>
            <a:ext cx="2914961" cy="2184401"/>
          </a:xfrm>
          <a:prstGeom prst="rect">
            <a:avLst/>
          </a:prstGeom>
        </p:spPr>
      </p:pic>
      <p:pic>
        <p:nvPicPr>
          <p:cNvPr id="4" name="Picture 3" descr="Edouard_AllPOM_AXBT_20140917_2001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827" y="2008561"/>
            <a:ext cx="2912655" cy="2182673"/>
          </a:xfrm>
          <a:prstGeom prst="rect">
            <a:avLst/>
          </a:prstGeom>
        </p:spPr>
      </p:pic>
      <p:pic>
        <p:nvPicPr>
          <p:cNvPr id="6" name="Picture 5" descr="Edouard_AllPOM_AXBT_20140917_21225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828" y="4384021"/>
            <a:ext cx="2863972" cy="2146191"/>
          </a:xfrm>
          <a:prstGeom prst="rect">
            <a:avLst/>
          </a:prstGeom>
        </p:spPr>
      </p:pic>
      <p:pic>
        <p:nvPicPr>
          <p:cNvPr id="9" name="Picture 8" descr="Edouard_AllPOM_AXBT_20140917_22342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4384021"/>
            <a:ext cx="2914961" cy="2184400"/>
          </a:xfrm>
          <a:prstGeom prst="rect">
            <a:avLst/>
          </a:prstGeom>
        </p:spPr>
      </p:pic>
      <p:pic>
        <p:nvPicPr>
          <p:cNvPr id="10" name="Picture 9" descr="Edouard_AllPOM_AXBT_20140917_22543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425" y="2008561"/>
            <a:ext cx="2912656" cy="2182674"/>
          </a:xfrm>
          <a:prstGeom prst="rect">
            <a:avLst/>
          </a:prstGeom>
        </p:spPr>
      </p:pic>
      <p:pic>
        <p:nvPicPr>
          <p:cNvPr id="11" name="Picture 10" descr="Edouard_AllPOM_AXBT_20140917_191837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122" y="4345813"/>
            <a:ext cx="2914959" cy="21843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16628" y="1391757"/>
            <a:ext cx="5025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"/>
                <a:cs typeface="Arial"/>
              </a:rPr>
              <a:t>September 17, 2014 (post-storm)</a:t>
            </a:r>
            <a:endParaRPr lang="en-US" sz="24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370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Text Box 3"/>
          <p:cNvSpPr txBox="1">
            <a:spLocks noChangeArrowheads="1"/>
          </p:cNvSpPr>
          <p:nvPr/>
        </p:nvSpPr>
        <p:spPr bwMode="auto">
          <a:xfrm>
            <a:off x="2514600" y="1143000"/>
            <a:ext cx="3733800" cy="46196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1281" tIns="45643" rIns="91281" bIns="45643">
            <a:spAutoFit/>
          </a:bodyPr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mtClean="0">
                <a:solidFill>
                  <a:srgbClr val="000000"/>
                </a:solidFill>
                <a:latin typeface="Times New Roman" charset="0"/>
              </a:rPr>
              <a:t>Atmospheric Model</a:t>
            </a:r>
          </a:p>
        </p:txBody>
      </p:sp>
      <p:sp>
        <p:nvSpPr>
          <p:cNvPr id="254979" name="Line 5"/>
          <p:cNvSpPr>
            <a:spLocks noChangeShapeType="1"/>
          </p:cNvSpPr>
          <p:nvPr/>
        </p:nvSpPr>
        <p:spPr bwMode="auto">
          <a:xfrm>
            <a:off x="228600" y="3276600"/>
            <a:ext cx="8610600" cy="0"/>
          </a:xfrm>
          <a:prstGeom prst="line">
            <a:avLst/>
          </a:prstGeom>
          <a:noFill/>
          <a:ln w="476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281" tIns="45643" rIns="91281" bIns="45643"/>
          <a:lstStyle/>
          <a:p>
            <a:pPr defTabSz="455613"/>
            <a:endParaRPr lang="en-US" smtClean="0">
              <a:solidFill>
                <a:srgbClr val="FFFFFF"/>
              </a:solidFill>
            </a:endParaRPr>
          </a:p>
        </p:txBody>
      </p:sp>
      <p:sp>
        <p:nvSpPr>
          <p:cNvPr id="254980" name="AutoShape 13"/>
          <p:cNvSpPr>
            <a:spLocks noChangeArrowheads="1"/>
          </p:cNvSpPr>
          <p:nvPr/>
        </p:nvSpPr>
        <p:spPr bwMode="auto">
          <a:xfrm rot="10800000">
            <a:off x="3581400" y="1676400"/>
            <a:ext cx="182563" cy="1143000"/>
          </a:xfrm>
          <a:prstGeom prst="upArrow">
            <a:avLst>
              <a:gd name="adj1" fmla="val 50000"/>
              <a:gd name="adj2" fmla="val 156521"/>
            </a:avLst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lIns="91281" tIns="45643" rIns="91281" bIns="45643" anchor="ctr"/>
          <a:lstStyle/>
          <a:p>
            <a:pPr defTabSz="912813" eaLnBrk="0" hangingPunct="0"/>
            <a:endParaRPr lang="en-US" smtClean="0">
              <a:solidFill>
                <a:srgbClr val="FFFFFF"/>
              </a:solidFill>
              <a:latin typeface="Times New Roman" charset="0"/>
            </a:endParaRPr>
          </a:p>
        </p:txBody>
      </p:sp>
      <p:sp>
        <p:nvSpPr>
          <p:cNvPr id="254981" name="Text Box 15"/>
          <p:cNvSpPr txBox="1">
            <a:spLocks noChangeArrowheads="1"/>
          </p:cNvSpPr>
          <p:nvPr/>
        </p:nvSpPr>
        <p:spPr bwMode="auto">
          <a:xfrm>
            <a:off x="3276600" y="4495800"/>
            <a:ext cx="2286000" cy="46196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1281" tIns="45643" rIns="91281" bIns="45643">
            <a:spAutoFit/>
          </a:bodyPr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mtClean="0">
                <a:solidFill>
                  <a:srgbClr val="000000"/>
                </a:solidFill>
                <a:latin typeface="Times New Roman" charset="0"/>
              </a:rPr>
              <a:t>Ocean Model</a:t>
            </a:r>
          </a:p>
        </p:txBody>
      </p:sp>
      <p:sp>
        <p:nvSpPr>
          <p:cNvPr id="254982" name="Text Box 28"/>
          <p:cNvSpPr txBox="1">
            <a:spLocks noChangeArrowheads="1"/>
          </p:cNvSpPr>
          <p:nvPr/>
        </p:nvSpPr>
        <p:spPr bwMode="auto">
          <a:xfrm>
            <a:off x="3200400" y="2819400"/>
            <a:ext cx="3124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81" tIns="45643" rIns="91281" bIns="45643">
            <a:spAutoFit/>
          </a:bodyPr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3366"/>
                </a:solidFill>
              </a:rPr>
              <a:t>Air-Sea Interface</a:t>
            </a:r>
          </a:p>
          <a:p>
            <a:endParaRPr lang="en-US" dirty="0" smtClean="0">
              <a:solidFill>
                <a:srgbClr val="003366"/>
              </a:solidFill>
            </a:endParaRPr>
          </a:p>
          <a:p>
            <a:endParaRPr lang="en-US" dirty="0" smtClean="0">
              <a:solidFill>
                <a:srgbClr val="003366"/>
              </a:solidFill>
            </a:endParaRPr>
          </a:p>
        </p:txBody>
      </p:sp>
      <p:sp>
        <p:nvSpPr>
          <p:cNvPr id="254983" name="AutoShape 38"/>
          <p:cNvSpPr>
            <a:spLocks noChangeArrowheads="1"/>
          </p:cNvSpPr>
          <p:nvPr/>
        </p:nvSpPr>
        <p:spPr bwMode="auto">
          <a:xfrm rot="10800000">
            <a:off x="5029200" y="3505200"/>
            <a:ext cx="182563" cy="914400"/>
          </a:xfrm>
          <a:prstGeom prst="upArrow">
            <a:avLst>
              <a:gd name="adj1" fmla="val 50000"/>
              <a:gd name="adj2" fmla="val 125217"/>
            </a:avLst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lIns="91281" tIns="45643" rIns="91281" bIns="45643" anchor="ctr"/>
          <a:lstStyle/>
          <a:p>
            <a:pPr defTabSz="912813" eaLnBrk="0" hangingPunct="0"/>
            <a:endParaRPr lang="en-US" smtClean="0">
              <a:solidFill>
                <a:srgbClr val="FFFFFF"/>
              </a:solidFill>
              <a:latin typeface="Times New Roman" charset="0"/>
            </a:endParaRPr>
          </a:p>
        </p:txBody>
      </p:sp>
      <p:sp>
        <p:nvSpPr>
          <p:cNvPr id="254984" name="AutoShape 39"/>
          <p:cNvSpPr>
            <a:spLocks noChangeArrowheads="1"/>
          </p:cNvSpPr>
          <p:nvPr/>
        </p:nvSpPr>
        <p:spPr bwMode="auto">
          <a:xfrm>
            <a:off x="3581400" y="3505200"/>
            <a:ext cx="182563" cy="914400"/>
          </a:xfrm>
          <a:prstGeom prst="upArrow">
            <a:avLst>
              <a:gd name="adj1" fmla="val 50000"/>
              <a:gd name="adj2" fmla="val 125217"/>
            </a:avLst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lIns="91281" tIns="45643" rIns="91281" bIns="45643" anchor="ctr"/>
          <a:lstStyle/>
          <a:p>
            <a:pPr defTabSz="912813" eaLnBrk="0" hangingPunct="0"/>
            <a:endParaRPr lang="en-US" smtClean="0">
              <a:solidFill>
                <a:srgbClr val="FFFFFF"/>
              </a:solidFill>
              <a:latin typeface="Times New Roman" charset="0"/>
            </a:endParaRPr>
          </a:p>
        </p:txBody>
      </p:sp>
      <p:sp>
        <p:nvSpPr>
          <p:cNvPr id="254985" name="AutoShape 40"/>
          <p:cNvSpPr>
            <a:spLocks noChangeArrowheads="1"/>
          </p:cNvSpPr>
          <p:nvPr/>
        </p:nvSpPr>
        <p:spPr bwMode="auto">
          <a:xfrm>
            <a:off x="5029200" y="1676400"/>
            <a:ext cx="182563" cy="1143000"/>
          </a:xfrm>
          <a:prstGeom prst="upArrow">
            <a:avLst>
              <a:gd name="adj1" fmla="val 50000"/>
              <a:gd name="adj2" fmla="val 156521"/>
            </a:avLst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lIns="91281" tIns="45643" rIns="91281" bIns="45643" anchor="ctr"/>
          <a:lstStyle/>
          <a:p>
            <a:pPr defTabSz="912813" eaLnBrk="0" hangingPunct="0"/>
            <a:endParaRPr lang="en-US" smtClean="0">
              <a:solidFill>
                <a:srgbClr val="000000"/>
              </a:solidFill>
              <a:latin typeface="Times New Roman" charset="0"/>
            </a:endParaRPr>
          </a:p>
        </p:txBody>
      </p:sp>
      <p:graphicFrame>
        <p:nvGraphicFramePr>
          <p:cNvPr id="254986" name="Object 2"/>
          <p:cNvGraphicFramePr>
            <a:graphicFrameLocks noChangeAspect="1"/>
          </p:cNvGraphicFramePr>
          <p:nvPr/>
        </p:nvGraphicFramePr>
        <p:xfrm>
          <a:off x="546100" y="5168900"/>
          <a:ext cx="3194050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9" name="Equation" r:id="rId3" imgW="1600200" imgH="241300" progId="Equation.3">
                  <p:embed/>
                </p:oleObj>
              </mc:Choice>
              <mc:Fallback>
                <p:oleObj name="Equation" r:id="rId3" imgW="16002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100" y="5168900"/>
                        <a:ext cx="3194050" cy="48101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4987" name="Object 4"/>
          <p:cNvGraphicFramePr>
            <a:graphicFrameLocks noChangeAspect="1"/>
          </p:cNvGraphicFramePr>
          <p:nvPr/>
        </p:nvGraphicFramePr>
        <p:xfrm>
          <a:off x="5181600" y="5181600"/>
          <a:ext cx="3114675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0" name="Equation" r:id="rId5" imgW="1562100" imgH="228600" progId="Equation.3">
                  <p:embed/>
                </p:oleObj>
              </mc:Choice>
              <mc:Fallback>
                <p:oleObj name="Equation" r:id="rId5" imgW="15621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5181600"/>
                        <a:ext cx="3114675" cy="45561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4988" name="Object 5"/>
          <p:cNvGraphicFramePr>
            <a:graphicFrameLocks noChangeAspect="1"/>
          </p:cNvGraphicFramePr>
          <p:nvPr/>
        </p:nvGraphicFramePr>
        <p:xfrm>
          <a:off x="2895600" y="5791200"/>
          <a:ext cx="3352800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1" name="Equation" r:id="rId7" imgW="1739900" imgH="431800" progId="Equation.3">
                  <p:embed/>
                </p:oleObj>
              </mc:Choice>
              <mc:Fallback>
                <p:oleObj name="Equation" r:id="rId7" imgW="17399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5791200"/>
                        <a:ext cx="3352800" cy="83026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4989" name="Text Box 62"/>
          <p:cNvSpPr txBox="1">
            <a:spLocks noChangeArrowheads="1"/>
          </p:cNvSpPr>
          <p:nvPr/>
        </p:nvSpPr>
        <p:spPr bwMode="auto">
          <a:xfrm>
            <a:off x="5715000" y="1676400"/>
            <a:ext cx="4267200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81" tIns="45643" rIns="91281" bIns="45643">
            <a:spAutoFit/>
          </a:bodyPr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3366"/>
                </a:solidFill>
              </a:rPr>
              <a:t>Momentum flux (</a:t>
            </a:r>
            <a:r>
              <a:rPr lang="el-GR" i="1" dirty="0" smtClean="0">
                <a:solidFill>
                  <a:srgbClr val="003366"/>
                </a:solidFill>
                <a:cs typeface="Times New Roman" charset="0"/>
              </a:rPr>
              <a:t>τ</a:t>
            </a:r>
            <a:r>
              <a:rPr lang="en-US" dirty="0" smtClean="0">
                <a:solidFill>
                  <a:srgbClr val="003366"/>
                </a:solidFill>
                <a:cs typeface="Times New Roman" charset="0"/>
              </a:rPr>
              <a:t>)</a:t>
            </a:r>
            <a:endParaRPr lang="el-GR" dirty="0" smtClean="0">
              <a:solidFill>
                <a:srgbClr val="003366"/>
              </a:solidFill>
              <a:cs typeface="Times New Roman" charset="0"/>
            </a:endParaRPr>
          </a:p>
          <a:p>
            <a:r>
              <a:rPr lang="en-US" dirty="0" smtClean="0">
                <a:solidFill>
                  <a:srgbClr val="003366"/>
                </a:solidFill>
                <a:cs typeface="Times New Roman" charset="0"/>
              </a:rPr>
              <a:t>Sensible heat flux (</a:t>
            </a:r>
            <a:r>
              <a:rPr lang="en-US" i="1" dirty="0" smtClean="0">
                <a:solidFill>
                  <a:srgbClr val="003366"/>
                </a:solidFill>
                <a:cs typeface="Times New Roman" charset="0"/>
              </a:rPr>
              <a:t>Q</a:t>
            </a:r>
            <a:r>
              <a:rPr lang="en-US" i="1" baseline="-25000" dirty="0" smtClean="0">
                <a:solidFill>
                  <a:srgbClr val="003366"/>
                </a:solidFill>
                <a:cs typeface="Times New Roman" charset="0"/>
              </a:rPr>
              <a:t>H</a:t>
            </a:r>
            <a:r>
              <a:rPr lang="en-US" dirty="0" smtClean="0">
                <a:solidFill>
                  <a:srgbClr val="003366"/>
                </a:solidFill>
                <a:cs typeface="Times New Roman" charset="0"/>
              </a:rPr>
              <a:t>)</a:t>
            </a:r>
          </a:p>
          <a:p>
            <a:r>
              <a:rPr lang="en-US" dirty="0" smtClean="0">
                <a:solidFill>
                  <a:srgbClr val="003366"/>
                </a:solidFill>
                <a:cs typeface="Times New Roman" charset="0"/>
              </a:rPr>
              <a:t>Latent heat flux (</a:t>
            </a:r>
            <a:r>
              <a:rPr lang="en-US" i="1" dirty="0" smtClean="0">
                <a:solidFill>
                  <a:srgbClr val="003366"/>
                </a:solidFill>
                <a:cs typeface="Times New Roman" charset="0"/>
              </a:rPr>
              <a:t>Q</a:t>
            </a:r>
            <a:r>
              <a:rPr lang="en-US" i="1" baseline="-25000" dirty="0" smtClean="0">
                <a:solidFill>
                  <a:srgbClr val="003366"/>
                </a:solidFill>
                <a:cs typeface="Times New Roman" charset="0"/>
              </a:rPr>
              <a:t>E</a:t>
            </a:r>
            <a:r>
              <a:rPr lang="en-US" dirty="0" smtClean="0">
                <a:solidFill>
                  <a:srgbClr val="003366"/>
                </a:solidFill>
                <a:cs typeface="Times New Roman" charset="0"/>
              </a:rPr>
              <a:t>)</a:t>
            </a:r>
          </a:p>
          <a:p>
            <a:endParaRPr lang="en-US" dirty="0" smtClean="0">
              <a:solidFill>
                <a:srgbClr val="003366"/>
              </a:solidFill>
              <a:cs typeface="Times New Roman" charset="0"/>
            </a:endParaRPr>
          </a:p>
          <a:p>
            <a:endParaRPr lang="en-US" dirty="0" smtClean="0">
              <a:solidFill>
                <a:srgbClr val="003366"/>
              </a:solidFill>
              <a:cs typeface="Times New Roman" charset="0"/>
            </a:endParaRPr>
          </a:p>
          <a:p>
            <a:r>
              <a:rPr lang="en-US" dirty="0" smtClean="0">
                <a:solidFill>
                  <a:srgbClr val="003366"/>
                </a:solidFill>
                <a:cs typeface="Times New Roman" charset="0"/>
              </a:rPr>
              <a:t>Momentum flux (</a:t>
            </a:r>
            <a:r>
              <a:rPr lang="el-GR" i="1" dirty="0" smtClean="0">
                <a:solidFill>
                  <a:srgbClr val="003366"/>
                </a:solidFill>
                <a:cs typeface="Times New Roman" charset="0"/>
              </a:rPr>
              <a:t>τ</a:t>
            </a:r>
            <a:r>
              <a:rPr lang="en-US" dirty="0" smtClean="0">
                <a:solidFill>
                  <a:srgbClr val="003366"/>
                </a:solidFill>
                <a:cs typeface="Times New Roman" charset="0"/>
              </a:rPr>
              <a:t>)</a:t>
            </a:r>
          </a:p>
          <a:p>
            <a:endParaRPr lang="en-US" dirty="0" smtClean="0">
              <a:solidFill>
                <a:srgbClr val="003366"/>
              </a:solidFill>
              <a:cs typeface="Times New Roman" charset="0"/>
            </a:endParaRPr>
          </a:p>
          <a:p>
            <a:endParaRPr lang="en-US" dirty="0" smtClean="0">
              <a:solidFill>
                <a:srgbClr val="003366"/>
              </a:solidFill>
              <a:cs typeface="Times New Roman" charset="0"/>
            </a:endParaRPr>
          </a:p>
          <a:p>
            <a:endParaRPr lang="en-US" dirty="0" smtClean="0">
              <a:solidFill>
                <a:srgbClr val="003366"/>
              </a:solidFill>
              <a:cs typeface="Times New Roman" charset="0"/>
            </a:endParaRPr>
          </a:p>
          <a:p>
            <a:r>
              <a:rPr lang="en-US" dirty="0" smtClean="0">
                <a:solidFill>
                  <a:srgbClr val="003366"/>
                </a:solidFill>
                <a:cs typeface="Times New Roman" charset="0"/>
              </a:rPr>
              <a:t> </a:t>
            </a:r>
          </a:p>
        </p:txBody>
      </p:sp>
      <p:sp>
        <p:nvSpPr>
          <p:cNvPr id="254990" name="Text Box 63"/>
          <p:cNvSpPr txBox="1">
            <a:spLocks noChangeArrowheads="1"/>
          </p:cNvSpPr>
          <p:nvPr/>
        </p:nvSpPr>
        <p:spPr bwMode="auto">
          <a:xfrm>
            <a:off x="457200" y="1752600"/>
            <a:ext cx="38862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81" tIns="45643" rIns="91281" bIns="45643">
            <a:spAutoFit/>
          </a:bodyPr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3366"/>
                </a:solidFill>
              </a:rPr>
              <a:t>Wind speed (</a:t>
            </a:r>
            <a:r>
              <a:rPr lang="en-US" i="1" dirty="0" err="1" smtClean="0">
                <a:solidFill>
                  <a:srgbClr val="003366"/>
                </a:solidFill>
              </a:rPr>
              <a:t>U</a:t>
            </a:r>
            <a:r>
              <a:rPr lang="en-US" i="1" baseline="-25000" dirty="0" err="1" smtClean="0">
                <a:solidFill>
                  <a:srgbClr val="003366"/>
                </a:solidFill>
              </a:rPr>
              <a:t>a</a:t>
            </a:r>
            <a:r>
              <a:rPr lang="en-US" dirty="0" smtClean="0">
                <a:solidFill>
                  <a:srgbClr val="003366"/>
                </a:solidFill>
              </a:rPr>
              <a:t>)</a:t>
            </a:r>
          </a:p>
          <a:p>
            <a:r>
              <a:rPr lang="en-US" dirty="0" smtClean="0">
                <a:solidFill>
                  <a:srgbClr val="003366"/>
                </a:solidFill>
              </a:rPr>
              <a:t>Temperature (</a:t>
            </a:r>
            <a:r>
              <a:rPr lang="en-US" i="1" dirty="0" smtClean="0">
                <a:solidFill>
                  <a:srgbClr val="003366"/>
                </a:solidFill>
              </a:rPr>
              <a:t>T</a:t>
            </a:r>
            <a:r>
              <a:rPr lang="en-US" i="1" baseline="-25000" dirty="0" smtClean="0">
                <a:solidFill>
                  <a:srgbClr val="003366"/>
                </a:solidFill>
              </a:rPr>
              <a:t>a</a:t>
            </a:r>
            <a:r>
              <a:rPr lang="en-US" dirty="0" smtClean="0">
                <a:solidFill>
                  <a:srgbClr val="003366"/>
                </a:solidFill>
              </a:rPr>
              <a:t>)</a:t>
            </a:r>
          </a:p>
          <a:p>
            <a:r>
              <a:rPr lang="en-US" dirty="0" smtClean="0">
                <a:solidFill>
                  <a:srgbClr val="003366"/>
                </a:solidFill>
              </a:rPr>
              <a:t>Humidity (</a:t>
            </a:r>
            <a:r>
              <a:rPr lang="en-US" i="1" dirty="0" err="1" smtClean="0">
                <a:solidFill>
                  <a:srgbClr val="003366"/>
                </a:solidFill>
              </a:rPr>
              <a:t>q</a:t>
            </a:r>
            <a:r>
              <a:rPr lang="en-US" i="1" baseline="-25000" dirty="0" err="1" smtClean="0">
                <a:solidFill>
                  <a:srgbClr val="003366"/>
                </a:solidFill>
              </a:rPr>
              <a:t>a</a:t>
            </a:r>
            <a:r>
              <a:rPr lang="en-US" dirty="0" smtClean="0">
                <a:solidFill>
                  <a:srgbClr val="003366"/>
                </a:solidFill>
              </a:rPr>
              <a:t>)</a:t>
            </a:r>
          </a:p>
          <a:p>
            <a:endParaRPr lang="en-US" dirty="0" smtClean="0">
              <a:solidFill>
                <a:srgbClr val="003366"/>
              </a:solidFill>
            </a:endParaRPr>
          </a:p>
          <a:p>
            <a:endParaRPr lang="en-US" dirty="0" smtClean="0">
              <a:solidFill>
                <a:srgbClr val="003366"/>
              </a:solidFill>
            </a:endParaRPr>
          </a:p>
          <a:p>
            <a:r>
              <a:rPr lang="en-US" dirty="0" smtClean="0">
                <a:solidFill>
                  <a:srgbClr val="003366"/>
                </a:solidFill>
              </a:rPr>
              <a:t>Surface current (</a:t>
            </a:r>
            <a:r>
              <a:rPr lang="en-US" i="1" dirty="0" smtClean="0">
                <a:solidFill>
                  <a:srgbClr val="003366"/>
                </a:solidFill>
              </a:rPr>
              <a:t>U</a:t>
            </a:r>
            <a:r>
              <a:rPr lang="en-US" i="1" baseline="-25000" dirty="0" smtClean="0">
                <a:solidFill>
                  <a:srgbClr val="003366"/>
                </a:solidFill>
              </a:rPr>
              <a:t>s</a:t>
            </a:r>
            <a:r>
              <a:rPr lang="en-US" dirty="0" smtClean="0">
                <a:solidFill>
                  <a:srgbClr val="003366"/>
                </a:solidFill>
              </a:rPr>
              <a:t>)</a:t>
            </a:r>
          </a:p>
          <a:p>
            <a:r>
              <a:rPr lang="en-US" dirty="0" smtClean="0">
                <a:solidFill>
                  <a:srgbClr val="003366"/>
                </a:solidFill>
              </a:rPr>
              <a:t>SST (</a:t>
            </a:r>
            <a:r>
              <a:rPr lang="en-US" i="1" dirty="0" err="1" smtClean="0">
                <a:solidFill>
                  <a:srgbClr val="003366"/>
                </a:solidFill>
              </a:rPr>
              <a:t>T</a:t>
            </a:r>
            <a:r>
              <a:rPr lang="en-US" i="1" baseline="-25000" dirty="0" err="1" smtClean="0">
                <a:solidFill>
                  <a:srgbClr val="003366"/>
                </a:solidFill>
              </a:rPr>
              <a:t>s</a:t>
            </a:r>
            <a:r>
              <a:rPr lang="en-US" dirty="0" smtClean="0">
                <a:solidFill>
                  <a:srgbClr val="003366"/>
                </a:solidFill>
              </a:rPr>
              <a:t>)</a:t>
            </a:r>
          </a:p>
          <a:p>
            <a:endParaRPr lang="en-US" dirty="0" smtClean="0">
              <a:solidFill>
                <a:srgbClr val="003366"/>
              </a:solidFill>
            </a:endParaRPr>
          </a:p>
          <a:p>
            <a:endParaRPr lang="en-US" dirty="0" smtClean="0">
              <a:solidFill>
                <a:srgbClr val="003366"/>
              </a:solidFill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0" y="28839"/>
            <a:ext cx="9144000" cy="72125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6418"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2848"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69280"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5704"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defTabSz="457200" eaLnBrk="1" hangingPunct="1"/>
            <a:r>
              <a:rPr lang="en-US" sz="3600" dirty="0" smtClean="0">
                <a:solidFill>
                  <a:srgbClr val="04617B"/>
                </a:solidFill>
                <a:latin typeface="Calibri"/>
                <a:ea typeface="ＭＳ Ｐゴシック" charset="0"/>
                <a:cs typeface="Calibri"/>
              </a:rPr>
              <a:t>Atmosphere-Ocean Coupling</a:t>
            </a:r>
            <a:endParaRPr lang="en-US" sz="3600" dirty="0">
              <a:solidFill>
                <a:srgbClr val="04617B"/>
              </a:solidFill>
              <a:latin typeface="Calibri"/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633505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17475" y="1558392"/>
            <a:ext cx="8685213" cy="1016000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Motivation: air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-sea </a:t>
            </a: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fluxes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and turbulent mixing above/below </a:t>
            </a: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sea surface are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significantly modified </a:t>
            </a: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by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surface </a:t>
            </a: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waves in high wind conditions.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2290" name="Picture 5" descr="fig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700" y="2621484"/>
            <a:ext cx="4292600" cy="3169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TextBox 3"/>
          <p:cNvSpPr txBox="1">
            <a:spLocks noChangeArrowheads="1"/>
          </p:cNvSpPr>
          <p:nvPr/>
        </p:nvSpPr>
        <p:spPr bwMode="auto">
          <a:xfrm>
            <a:off x="5281613" y="5943600"/>
            <a:ext cx="3521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Image courtesy of </a:t>
            </a:r>
            <a:r>
              <a:rPr lang="en-US" sz="1800" dirty="0" err="1"/>
              <a:t>Fabrice</a:t>
            </a:r>
            <a:r>
              <a:rPr lang="en-US" sz="1800" dirty="0"/>
              <a:t> </a:t>
            </a:r>
            <a:r>
              <a:rPr lang="en-US" sz="1800" dirty="0" err="1"/>
              <a:t>Veron</a:t>
            </a:r>
            <a:r>
              <a:rPr lang="en-US" sz="1800" dirty="0"/>
              <a:t> 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399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04617B"/>
                </a:solidFill>
                <a:latin typeface="Calibri"/>
                <a:cs typeface="Calibri"/>
              </a:rPr>
              <a:t>Developing A</a:t>
            </a:r>
            <a:r>
              <a:rPr lang="en-US" sz="3200" dirty="0" smtClean="0">
                <a:solidFill>
                  <a:srgbClr val="04617B"/>
                </a:solidFill>
                <a:latin typeface="Calibri"/>
                <a:cs typeface="Calibri"/>
              </a:rPr>
              <a:t>ir-Sea </a:t>
            </a:r>
            <a:r>
              <a:rPr lang="en-US" sz="3200" dirty="0">
                <a:solidFill>
                  <a:srgbClr val="04617B"/>
                </a:solidFill>
                <a:latin typeface="Calibri"/>
                <a:cs typeface="Calibri"/>
              </a:rPr>
              <a:t>I</a:t>
            </a:r>
            <a:r>
              <a:rPr lang="en-US" sz="3200" dirty="0" smtClean="0">
                <a:solidFill>
                  <a:srgbClr val="04617B"/>
                </a:solidFill>
                <a:latin typeface="Calibri"/>
                <a:cs typeface="Calibri"/>
              </a:rPr>
              <a:t>nterface </a:t>
            </a:r>
            <a:r>
              <a:rPr lang="en-US" sz="3200" dirty="0">
                <a:solidFill>
                  <a:srgbClr val="04617B"/>
                </a:solidFill>
                <a:latin typeface="Calibri"/>
                <a:cs typeface="Calibri"/>
              </a:rPr>
              <a:t>M</a:t>
            </a:r>
            <a:r>
              <a:rPr lang="en-US" sz="3200" dirty="0" smtClean="0">
                <a:solidFill>
                  <a:srgbClr val="04617B"/>
                </a:solidFill>
                <a:latin typeface="Calibri"/>
                <a:cs typeface="Calibri"/>
              </a:rPr>
              <a:t>odule (ASIM) </a:t>
            </a:r>
          </a:p>
          <a:p>
            <a:r>
              <a:rPr lang="en-US" sz="3200" dirty="0" smtClean="0">
                <a:solidFill>
                  <a:srgbClr val="04617B"/>
                </a:solidFill>
                <a:latin typeface="Calibri"/>
                <a:cs typeface="Calibri"/>
              </a:rPr>
              <a:t>with </a:t>
            </a:r>
            <a:r>
              <a:rPr lang="en-US" sz="3200" dirty="0">
                <a:solidFill>
                  <a:srgbClr val="04617B"/>
                </a:solidFill>
                <a:latin typeface="Calibri"/>
                <a:cs typeface="Calibri"/>
              </a:rPr>
              <a:t>explicit wave coupling </a:t>
            </a:r>
          </a:p>
        </p:txBody>
      </p:sp>
      <p:pic>
        <p:nvPicPr>
          <p:cNvPr id="3" name="Picture 2" descr="SeaSprayImage_AustralianAntarcticDivisio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57" y="2954200"/>
            <a:ext cx="4241444" cy="283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27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414720" y="6185450"/>
            <a:ext cx="8294400" cy="45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4098" name="AutoShape 2"/>
          <p:cNvSpPr>
            <a:spLocks noChangeArrowheads="1"/>
          </p:cNvSpPr>
          <p:nvPr/>
        </p:nvSpPr>
        <p:spPr bwMode="auto">
          <a:xfrm>
            <a:off x="3317760" y="1036909"/>
            <a:ext cx="2073600" cy="1244291"/>
          </a:xfrm>
          <a:prstGeom prst="roundRect">
            <a:avLst>
              <a:gd name="adj" fmla="val 116"/>
            </a:avLst>
          </a:prstGeom>
          <a:solidFill>
            <a:srgbClr val="C5000B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0820" rIns="81639" bIns="40820" anchor="ctr" anchorCtr="1"/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  <a:defRPr/>
            </a:pPr>
            <a:r>
              <a:rPr lang="en-US" sz="2900">
                <a:solidFill>
                  <a:srgbClr val="FFFFFF"/>
                </a:solidFill>
                <a:latin typeface="Times New Roman" charset="0"/>
                <a:cs typeface="Arial Unicode MS" charset="0"/>
              </a:rPr>
              <a:t>Atmosphere</a:t>
            </a:r>
          </a:p>
        </p:txBody>
      </p:sp>
      <p:sp>
        <p:nvSpPr>
          <p:cNvPr id="4099" name="AutoShape 3"/>
          <p:cNvSpPr>
            <a:spLocks noChangeArrowheads="1"/>
          </p:cNvSpPr>
          <p:nvPr/>
        </p:nvSpPr>
        <p:spPr bwMode="auto">
          <a:xfrm>
            <a:off x="829440" y="3656544"/>
            <a:ext cx="2073600" cy="1244291"/>
          </a:xfrm>
          <a:prstGeom prst="roundRect">
            <a:avLst>
              <a:gd name="adj" fmla="val 116"/>
            </a:avLst>
          </a:prstGeom>
          <a:solidFill>
            <a:srgbClr val="0000FF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0820" rIns="81639" bIns="40820" anchor="ctr" anchorCtr="1"/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  <a:defRPr/>
            </a:pPr>
            <a:r>
              <a:rPr lang="en-US" sz="2900">
                <a:solidFill>
                  <a:srgbClr val="FFFFFF"/>
                </a:solidFill>
                <a:latin typeface="Times New Roman" charset="0"/>
                <a:cs typeface="Arial Unicode MS" charset="0"/>
              </a:rPr>
              <a:t>Ocean</a:t>
            </a:r>
          </a:p>
        </p:txBody>
      </p:sp>
      <p:sp>
        <p:nvSpPr>
          <p:cNvPr id="4100" name="AutoShape 4"/>
          <p:cNvSpPr>
            <a:spLocks noChangeArrowheads="1"/>
          </p:cNvSpPr>
          <p:nvPr/>
        </p:nvSpPr>
        <p:spPr bwMode="auto">
          <a:xfrm>
            <a:off x="6013440" y="3656544"/>
            <a:ext cx="2073600" cy="1244291"/>
          </a:xfrm>
          <a:prstGeom prst="roundRect">
            <a:avLst>
              <a:gd name="adj" fmla="val 116"/>
            </a:avLst>
          </a:prstGeom>
          <a:solidFill>
            <a:srgbClr val="579D1C"/>
          </a:solidFill>
          <a:ln w="936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0820" rIns="81639" bIns="40820" anchor="ctr" anchorCtr="1"/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  <a:defRPr/>
            </a:pPr>
            <a:r>
              <a:rPr lang="en-US" sz="2900">
                <a:solidFill>
                  <a:srgbClr val="FFFFFF"/>
                </a:solidFill>
                <a:latin typeface="Times New Roman" charset="0"/>
                <a:cs typeface="Arial Unicode MS" charset="0"/>
              </a:rPr>
              <a:t>Waves</a:t>
            </a:r>
          </a:p>
        </p:txBody>
      </p:sp>
      <p:sp>
        <p:nvSpPr>
          <p:cNvPr id="4101" name="Line 5"/>
          <p:cNvSpPr>
            <a:spLocks noChangeShapeType="1"/>
          </p:cNvSpPr>
          <p:nvPr/>
        </p:nvSpPr>
        <p:spPr bwMode="auto">
          <a:xfrm flipV="1">
            <a:off x="1244160" y="1742583"/>
            <a:ext cx="1658880" cy="1664815"/>
          </a:xfrm>
          <a:prstGeom prst="line">
            <a:avLst/>
          </a:prstGeom>
          <a:noFill/>
          <a:ln w="3672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4102" name="Line 6"/>
          <p:cNvSpPr>
            <a:spLocks noChangeShapeType="1"/>
          </p:cNvSpPr>
          <p:nvPr/>
        </p:nvSpPr>
        <p:spPr bwMode="auto">
          <a:xfrm>
            <a:off x="3143520" y="4660329"/>
            <a:ext cx="2695680" cy="1441"/>
          </a:xfrm>
          <a:prstGeom prst="line">
            <a:avLst/>
          </a:prstGeom>
          <a:noFill/>
          <a:ln w="3672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4103" name="Line 7"/>
          <p:cNvSpPr>
            <a:spLocks noChangeShapeType="1"/>
          </p:cNvSpPr>
          <p:nvPr/>
        </p:nvSpPr>
        <p:spPr bwMode="auto">
          <a:xfrm flipH="1">
            <a:off x="2278080" y="2367608"/>
            <a:ext cx="1249920" cy="1244291"/>
          </a:xfrm>
          <a:prstGeom prst="line">
            <a:avLst/>
          </a:prstGeom>
          <a:noFill/>
          <a:ln w="36720">
            <a:solidFill>
              <a:srgbClr val="C5000B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4104" name="Text Box 8"/>
          <p:cNvSpPr txBox="1">
            <a:spLocks noChangeArrowheads="1"/>
          </p:cNvSpPr>
          <p:nvPr/>
        </p:nvSpPr>
        <p:spPr bwMode="auto">
          <a:xfrm>
            <a:off x="2695680" y="2160227"/>
            <a:ext cx="829440" cy="483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2400">
                <a:solidFill>
                  <a:srgbClr val="C5000B"/>
                </a:solidFill>
                <a:latin typeface="Times New Roman" charset="0"/>
              </a:rPr>
              <a:t>Q</a:t>
            </a:r>
            <a:r>
              <a:rPr lang="en-US" sz="2400" baseline="-33000">
                <a:solidFill>
                  <a:srgbClr val="C5000B"/>
                </a:solidFill>
                <a:latin typeface="Times New Roman" charset="0"/>
              </a:rPr>
              <a:t>air</a:t>
            </a:r>
          </a:p>
        </p:txBody>
      </p:sp>
      <p:sp>
        <p:nvSpPr>
          <p:cNvPr id="4105" name="Text Box 9"/>
          <p:cNvSpPr txBox="1">
            <a:spLocks noChangeArrowheads="1"/>
          </p:cNvSpPr>
          <p:nvPr/>
        </p:nvSpPr>
        <p:spPr bwMode="auto">
          <a:xfrm>
            <a:off x="2280960" y="2574990"/>
            <a:ext cx="829440" cy="483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2400">
                <a:solidFill>
                  <a:srgbClr val="C5000B"/>
                </a:solidFill>
                <a:latin typeface="Times New Roman" charset="0"/>
              </a:rPr>
              <a:t>R</a:t>
            </a:r>
            <a:r>
              <a:rPr lang="en-US" sz="2400" baseline="-33000">
                <a:solidFill>
                  <a:srgbClr val="C5000B"/>
                </a:solidFill>
                <a:latin typeface="Times New Roman" charset="0"/>
              </a:rPr>
              <a:t>air</a:t>
            </a:r>
          </a:p>
        </p:txBody>
      </p:sp>
      <p:sp>
        <p:nvSpPr>
          <p:cNvPr id="4106" name="Text Box 10"/>
          <p:cNvSpPr txBox="1">
            <a:spLocks noChangeArrowheads="1"/>
          </p:cNvSpPr>
          <p:nvPr/>
        </p:nvSpPr>
        <p:spPr bwMode="auto">
          <a:xfrm>
            <a:off x="1866240" y="2920626"/>
            <a:ext cx="829440" cy="483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2400">
                <a:solidFill>
                  <a:srgbClr val="C5000B"/>
                </a:solidFill>
                <a:latin typeface="Times New Roman" charset="0"/>
                <a:cs typeface="Times New Roman" charset="0"/>
              </a:rPr>
              <a:t>τ</a:t>
            </a:r>
            <a:r>
              <a:rPr lang="en-US" sz="2400" baseline="-33000">
                <a:solidFill>
                  <a:srgbClr val="C5000B"/>
                </a:solidFill>
                <a:latin typeface="Times New Roman" charset="0"/>
              </a:rPr>
              <a:t>air</a:t>
            </a:r>
          </a:p>
        </p:txBody>
      </p:sp>
      <p:sp>
        <p:nvSpPr>
          <p:cNvPr id="4107" name="Text Box 11"/>
          <p:cNvSpPr txBox="1">
            <a:spLocks noChangeArrowheads="1"/>
          </p:cNvSpPr>
          <p:nvPr/>
        </p:nvSpPr>
        <p:spPr bwMode="auto">
          <a:xfrm>
            <a:off x="1658880" y="1951406"/>
            <a:ext cx="829440" cy="416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2400">
                <a:solidFill>
                  <a:srgbClr val="0000FF"/>
                </a:solidFill>
                <a:latin typeface="Times New Roman" charset="0"/>
              </a:rPr>
              <a:t>SST</a:t>
            </a:r>
          </a:p>
        </p:txBody>
      </p:sp>
      <p:sp>
        <p:nvSpPr>
          <p:cNvPr id="4108" name="Text Box 12"/>
          <p:cNvSpPr txBox="1">
            <a:spLocks noChangeArrowheads="1"/>
          </p:cNvSpPr>
          <p:nvPr/>
        </p:nvSpPr>
        <p:spPr bwMode="auto">
          <a:xfrm>
            <a:off x="1244160" y="2367608"/>
            <a:ext cx="829440" cy="483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2400">
                <a:solidFill>
                  <a:srgbClr val="0000FF"/>
                </a:solidFill>
                <a:latin typeface="Times New Roman" charset="0"/>
              </a:rPr>
              <a:t>U</a:t>
            </a:r>
            <a:r>
              <a:rPr lang="en-US" sz="2400" baseline="-33000">
                <a:solidFill>
                  <a:srgbClr val="0000FF"/>
                </a:solidFill>
                <a:latin typeface="Times New Roman" charset="0"/>
              </a:rPr>
              <a:t>c</a:t>
            </a:r>
          </a:p>
        </p:txBody>
      </p:sp>
      <p:sp>
        <p:nvSpPr>
          <p:cNvPr id="4109" name="Text Box 13"/>
          <p:cNvSpPr txBox="1">
            <a:spLocks noChangeArrowheads="1"/>
          </p:cNvSpPr>
          <p:nvPr/>
        </p:nvSpPr>
        <p:spPr bwMode="auto">
          <a:xfrm>
            <a:off x="3525120" y="4176438"/>
            <a:ext cx="829440" cy="483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2400">
                <a:solidFill>
                  <a:srgbClr val="0000FF"/>
                </a:solidFill>
                <a:latin typeface="Times New Roman" charset="0"/>
              </a:rPr>
              <a:t>U</a:t>
            </a:r>
            <a:r>
              <a:rPr lang="en-US" sz="2400" baseline="-33000">
                <a:solidFill>
                  <a:srgbClr val="0000FF"/>
                </a:solidFill>
                <a:latin typeface="Times New Roman" charset="0"/>
              </a:rPr>
              <a:t>c</a:t>
            </a:r>
          </a:p>
        </p:txBody>
      </p:sp>
      <p:sp>
        <p:nvSpPr>
          <p:cNvPr id="4110" name="Text Box 14"/>
          <p:cNvSpPr txBox="1">
            <a:spLocks noChangeArrowheads="1"/>
          </p:cNvSpPr>
          <p:nvPr/>
        </p:nvSpPr>
        <p:spPr bwMode="auto">
          <a:xfrm>
            <a:off x="4354560" y="4176438"/>
            <a:ext cx="829440" cy="483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2400">
                <a:solidFill>
                  <a:srgbClr val="0000FF"/>
                </a:solidFill>
                <a:latin typeface="Times New Roman" charset="0"/>
              </a:rPr>
              <a:t>U</a:t>
            </a:r>
            <a:r>
              <a:rPr lang="en-US" sz="2400" baseline="-33000">
                <a:solidFill>
                  <a:srgbClr val="0000FF"/>
                </a:solidFill>
                <a:latin typeface="Times New Roman" charset="0"/>
                <a:cs typeface="Times New Roman" charset="0"/>
              </a:rPr>
              <a:t>λ</a:t>
            </a:r>
          </a:p>
        </p:txBody>
      </p:sp>
      <p:sp>
        <p:nvSpPr>
          <p:cNvPr id="4111" name="Line 15"/>
          <p:cNvSpPr>
            <a:spLocks noChangeShapeType="1"/>
          </p:cNvSpPr>
          <p:nvPr/>
        </p:nvSpPr>
        <p:spPr bwMode="auto">
          <a:xfrm flipH="1">
            <a:off x="3107520" y="4174997"/>
            <a:ext cx="2701440" cy="1441"/>
          </a:xfrm>
          <a:prstGeom prst="line">
            <a:avLst/>
          </a:prstGeom>
          <a:noFill/>
          <a:ln w="36720">
            <a:solidFill>
              <a:srgbClr val="579D1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4112" name="Text Box 16"/>
          <p:cNvSpPr txBox="1">
            <a:spLocks noChangeArrowheads="1"/>
          </p:cNvSpPr>
          <p:nvPr/>
        </p:nvSpPr>
        <p:spPr bwMode="auto">
          <a:xfrm>
            <a:off x="3301005" y="3542772"/>
            <a:ext cx="829440" cy="483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2400" dirty="0" err="1">
                <a:solidFill>
                  <a:srgbClr val="579D1C"/>
                </a:solidFill>
                <a:latin typeface="Times New Roman" charset="0"/>
                <a:cs typeface="Times New Roman" charset="0"/>
              </a:rPr>
              <a:t>τ</a:t>
            </a:r>
            <a:r>
              <a:rPr lang="en-US" sz="2400" baseline="-33000" dirty="0" err="1">
                <a:solidFill>
                  <a:srgbClr val="579D1C"/>
                </a:solidFill>
                <a:latin typeface="Times New Roman" charset="0"/>
                <a:cs typeface="Times New Roman" charset="0"/>
              </a:rPr>
              <a:t>diff</a:t>
            </a:r>
            <a:endParaRPr lang="en-US" sz="2400" baseline="-33000" dirty="0">
              <a:solidFill>
                <a:srgbClr val="579D1C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4113" name="Text Box 17"/>
          <p:cNvSpPr txBox="1">
            <a:spLocks noChangeArrowheads="1"/>
          </p:cNvSpPr>
          <p:nvPr/>
        </p:nvSpPr>
        <p:spPr bwMode="auto">
          <a:xfrm>
            <a:off x="3936212" y="3542772"/>
            <a:ext cx="829440" cy="483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2400" dirty="0" err="1">
                <a:solidFill>
                  <a:srgbClr val="579D1C"/>
                </a:solidFill>
                <a:latin typeface="Times New Roman" charset="0"/>
                <a:cs typeface="Times New Roman" charset="0"/>
              </a:rPr>
              <a:t>τ</a:t>
            </a:r>
            <a:r>
              <a:rPr lang="en-US" sz="2400" baseline="-33000" dirty="0" err="1">
                <a:solidFill>
                  <a:srgbClr val="579D1C"/>
                </a:solidFill>
                <a:latin typeface="Times New Roman" charset="0"/>
                <a:cs typeface="Times New Roman" charset="0"/>
              </a:rPr>
              <a:t>cor</a:t>
            </a:r>
            <a:endParaRPr lang="en-US" sz="2400" baseline="-33000" dirty="0">
              <a:solidFill>
                <a:srgbClr val="579D1C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4114" name="Text Box 18"/>
          <p:cNvSpPr txBox="1">
            <a:spLocks noChangeArrowheads="1"/>
          </p:cNvSpPr>
          <p:nvPr/>
        </p:nvSpPr>
        <p:spPr bwMode="auto">
          <a:xfrm>
            <a:off x="4586360" y="3610460"/>
            <a:ext cx="829440" cy="416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2400" dirty="0" err="1">
                <a:solidFill>
                  <a:srgbClr val="579D1C"/>
                </a:solidFill>
                <a:latin typeface="Times New Roman" charset="0"/>
                <a:cs typeface="Times New Roman" charset="0"/>
              </a:rPr>
              <a:t>λ</a:t>
            </a:r>
            <a:endParaRPr lang="en-US" sz="2400" dirty="0">
              <a:solidFill>
                <a:srgbClr val="579D1C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4115" name="Line 19"/>
          <p:cNvSpPr>
            <a:spLocks noChangeShapeType="1"/>
          </p:cNvSpPr>
          <p:nvPr/>
        </p:nvSpPr>
        <p:spPr bwMode="auto">
          <a:xfrm flipH="1" flipV="1">
            <a:off x="5803200" y="1535201"/>
            <a:ext cx="2079360" cy="1872197"/>
          </a:xfrm>
          <a:prstGeom prst="line">
            <a:avLst/>
          </a:prstGeom>
          <a:noFill/>
          <a:ln w="36720">
            <a:solidFill>
              <a:srgbClr val="579D1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4116" name="Line 20"/>
          <p:cNvSpPr>
            <a:spLocks noChangeShapeType="1"/>
          </p:cNvSpPr>
          <p:nvPr/>
        </p:nvSpPr>
        <p:spPr bwMode="auto">
          <a:xfrm>
            <a:off x="5184000" y="2367608"/>
            <a:ext cx="1244160" cy="1244291"/>
          </a:xfrm>
          <a:prstGeom prst="line">
            <a:avLst/>
          </a:prstGeom>
          <a:noFill/>
          <a:ln w="36720">
            <a:solidFill>
              <a:srgbClr val="C5000B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>
              <a:defRPr/>
            </a:pPr>
            <a:endParaRPr lang="en-US">
              <a:cs typeface="Arial Unicode MS" charset="0"/>
            </a:endParaRPr>
          </a:p>
        </p:txBody>
      </p:sp>
      <p:sp>
        <p:nvSpPr>
          <p:cNvPr id="4117" name="Text Box 21"/>
          <p:cNvSpPr txBox="1">
            <a:spLocks noChangeArrowheads="1"/>
          </p:cNvSpPr>
          <p:nvPr/>
        </p:nvSpPr>
        <p:spPr bwMode="auto">
          <a:xfrm>
            <a:off x="5799720" y="2604353"/>
            <a:ext cx="829440" cy="483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2400" dirty="0" err="1">
                <a:solidFill>
                  <a:srgbClr val="C5000B"/>
                </a:solidFill>
                <a:latin typeface="Times New Roman" charset="0"/>
              </a:rPr>
              <a:t>U</a:t>
            </a:r>
            <a:r>
              <a:rPr lang="en-US" sz="2400" baseline="-33000" dirty="0" err="1">
                <a:solidFill>
                  <a:srgbClr val="C5000B"/>
                </a:solidFill>
                <a:latin typeface="Times New Roman" charset="0"/>
              </a:rPr>
              <a:t>ref</a:t>
            </a:r>
            <a:endParaRPr lang="en-US" sz="2400" baseline="-33000" dirty="0">
              <a:solidFill>
                <a:srgbClr val="C5000B"/>
              </a:solidFill>
              <a:latin typeface="Times New Roman" charset="0"/>
            </a:endParaRPr>
          </a:p>
        </p:txBody>
      </p:sp>
      <p:sp>
        <p:nvSpPr>
          <p:cNvPr id="4118" name="Text Box 22"/>
          <p:cNvSpPr txBox="1">
            <a:spLocks noChangeArrowheads="1"/>
          </p:cNvSpPr>
          <p:nvPr/>
        </p:nvSpPr>
        <p:spPr bwMode="auto">
          <a:xfrm>
            <a:off x="6220800" y="3014062"/>
            <a:ext cx="829440" cy="416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2400" dirty="0">
                <a:solidFill>
                  <a:srgbClr val="C5000B"/>
                </a:solidFill>
                <a:latin typeface="Times New Roman" charset="0"/>
              </a:rPr>
              <a:t>Rib</a:t>
            </a:r>
          </a:p>
        </p:txBody>
      </p:sp>
      <p:sp>
        <p:nvSpPr>
          <p:cNvPr id="4119" name="Text Box 23"/>
          <p:cNvSpPr txBox="1">
            <a:spLocks noChangeArrowheads="1"/>
          </p:cNvSpPr>
          <p:nvPr/>
        </p:nvSpPr>
        <p:spPr bwMode="auto">
          <a:xfrm>
            <a:off x="7879680" y="2920626"/>
            <a:ext cx="829440" cy="483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2400">
                <a:solidFill>
                  <a:srgbClr val="579D1C"/>
                </a:solidFill>
                <a:latin typeface="Times New Roman" charset="0"/>
                <a:cs typeface="Times New Roman" charset="0"/>
              </a:rPr>
              <a:t>KE</a:t>
            </a:r>
            <a:r>
              <a:rPr lang="en-US" sz="2400" baseline="-33000">
                <a:solidFill>
                  <a:srgbClr val="579D1C"/>
                </a:solidFill>
                <a:latin typeface="Times New Roman" charset="0"/>
                <a:cs typeface="Times New Roman" charset="0"/>
              </a:rPr>
              <a:t>D</a:t>
            </a:r>
          </a:p>
        </p:txBody>
      </p:sp>
      <p:sp>
        <p:nvSpPr>
          <p:cNvPr id="4120" name="Text Box 24"/>
          <p:cNvSpPr txBox="1">
            <a:spLocks noChangeArrowheads="1"/>
          </p:cNvSpPr>
          <p:nvPr/>
        </p:nvSpPr>
        <p:spPr bwMode="auto">
          <a:xfrm>
            <a:off x="7464960" y="2505863"/>
            <a:ext cx="829440" cy="483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2400">
                <a:solidFill>
                  <a:srgbClr val="579D1C"/>
                </a:solidFill>
                <a:latin typeface="Times New Roman" charset="0"/>
                <a:cs typeface="Times New Roman" charset="0"/>
              </a:rPr>
              <a:t>c</a:t>
            </a:r>
            <a:r>
              <a:rPr lang="en-US" sz="2400" baseline="-33000">
                <a:solidFill>
                  <a:srgbClr val="579D1C"/>
                </a:solidFill>
                <a:latin typeface="Times New Roman" charset="0"/>
                <a:cs typeface="Times New Roman" charset="0"/>
              </a:rPr>
              <a:t>p</a:t>
            </a:r>
          </a:p>
        </p:txBody>
      </p:sp>
      <p:sp>
        <p:nvSpPr>
          <p:cNvPr id="4121" name="Text Box 25"/>
          <p:cNvSpPr txBox="1">
            <a:spLocks noChangeArrowheads="1"/>
          </p:cNvSpPr>
          <p:nvPr/>
        </p:nvSpPr>
        <p:spPr bwMode="auto">
          <a:xfrm>
            <a:off x="7050240" y="2160227"/>
            <a:ext cx="829440" cy="483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2400">
                <a:solidFill>
                  <a:srgbClr val="579D1C"/>
                </a:solidFill>
                <a:latin typeface="Times New Roman" charset="0"/>
                <a:cs typeface="Times New Roman" charset="0"/>
              </a:rPr>
              <a:t>H</a:t>
            </a:r>
            <a:r>
              <a:rPr lang="en-US" sz="2400" baseline="-33000">
                <a:solidFill>
                  <a:srgbClr val="579D1C"/>
                </a:solidFill>
                <a:latin typeface="Times New Roman" charset="0"/>
                <a:cs typeface="Times New Roman" charset="0"/>
              </a:rPr>
              <a:t>s</a:t>
            </a:r>
          </a:p>
        </p:txBody>
      </p:sp>
      <p:sp>
        <p:nvSpPr>
          <p:cNvPr id="4122" name="Text Box 26"/>
          <p:cNvSpPr txBox="1">
            <a:spLocks noChangeArrowheads="1"/>
          </p:cNvSpPr>
          <p:nvPr/>
        </p:nvSpPr>
        <p:spPr bwMode="auto">
          <a:xfrm>
            <a:off x="6635520" y="1745463"/>
            <a:ext cx="829440" cy="416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2400">
                <a:solidFill>
                  <a:srgbClr val="579D1C"/>
                </a:solidFill>
                <a:latin typeface="Times New Roman" charset="0"/>
                <a:cs typeface="Times New Roman" charset="0"/>
              </a:rPr>
              <a:t>γ</a:t>
            </a:r>
          </a:p>
        </p:txBody>
      </p:sp>
      <p:sp>
        <p:nvSpPr>
          <p:cNvPr id="4123" name="Text Box 27"/>
          <p:cNvSpPr txBox="1">
            <a:spLocks noChangeArrowheads="1"/>
          </p:cNvSpPr>
          <p:nvPr/>
        </p:nvSpPr>
        <p:spPr bwMode="auto">
          <a:xfrm>
            <a:off x="6220800" y="1330700"/>
            <a:ext cx="829440" cy="416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2400">
                <a:solidFill>
                  <a:srgbClr val="579D1C"/>
                </a:solidFill>
                <a:latin typeface="Times New Roman" charset="0"/>
                <a:cs typeface="Times New Roman" charset="0"/>
              </a:rPr>
              <a:t>α</a:t>
            </a:r>
          </a:p>
        </p:txBody>
      </p:sp>
      <p:sp>
        <p:nvSpPr>
          <p:cNvPr id="4124" name="Text Box 28"/>
          <p:cNvSpPr txBox="1">
            <a:spLocks noChangeArrowheads="1"/>
          </p:cNvSpPr>
          <p:nvPr/>
        </p:nvSpPr>
        <p:spPr bwMode="auto">
          <a:xfrm>
            <a:off x="211680" y="4900835"/>
            <a:ext cx="8835840" cy="239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>
              <a:buClrTx/>
              <a:buFontTx/>
              <a:buNone/>
              <a:defRPr/>
            </a:pPr>
            <a:endParaRPr lang="en-US" sz="2000" u="sng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285750" indent="-285750">
              <a:buFont typeface="Wingdings" charset="2"/>
              <a:buChar char="Ø"/>
              <a:defRPr/>
            </a:pPr>
            <a:r>
              <a:rPr lang="en-US" b="1" dirty="0" smtClean="0">
                <a:solidFill>
                  <a:srgbClr val="FF0000"/>
                </a:solidFill>
                <a:latin typeface="Arial"/>
                <a:cs typeface="Arial"/>
              </a:rPr>
              <a:t>Atmospheric model:</a:t>
            </a:r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dirty="0" smtClean="0">
                <a:latin typeface="Arial"/>
                <a:cs typeface="Arial"/>
              </a:rPr>
              <a:t>air</a:t>
            </a:r>
            <a:r>
              <a:rPr lang="en-US" dirty="0">
                <a:latin typeface="Arial"/>
                <a:cs typeface="Arial"/>
              </a:rPr>
              <a:t>-sea fluxes depend on </a:t>
            </a:r>
            <a:r>
              <a:rPr lang="en-US" b="1" dirty="0">
                <a:latin typeface="Arial"/>
                <a:cs typeface="Arial"/>
              </a:rPr>
              <a:t>sea </a:t>
            </a:r>
            <a:r>
              <a:rPr lang="en-US" b="1" dirty="0" smtClean="0">
                <a:latin typeface="Arial"/>
                <a:cs typeface="Arial"/>
              </a:rPr>
              <a:t>state</a:t>
            </a:r>
            <a:endParaRPr lang="en-US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285750" indent="-285750">
              <a:buClrTx/>
              <a:buFont typeface="Wingdings" charset="2"/>
              <a:buChar char="Ø"/>
              <a:defRPr/>
            </a:pPr>
            <a:r>
              <a:rPr lang="en-US" b="1" dirty="0" smtClean="0">
                <a:solidFill>
                  <a:srgbClr val="579D1C"/>
                </a:solidFill>
                <a:latin typeface="Arial"/>
                <a:cs typeface="Arial"/>
              </a:rPr>
              <a:t>Wave model: </a:t>
            </a:r>
            <a:r>
              <a:rPr lang="en-US" dirty="0" smtClean="0">
                <a:latin typeface="Arial"/>
                <a:cs typeface="Arial"/>
              </a:rPr>
              <a:t>forced </a:t>
            </a:r>
            <a:r>
              <a:rPr lang="en-US" dirty="0">
                <a:latin typeface="Arial"/>
                <a:cs typeface="Arial"/>
              </a:rPr>
              <a:t>by </a:t>
            </a:r>
            <a:r>
              <a:rPr lang="en-US" b="1" dirty="0">
                <a:latin typeface="Arial"/>
                <a:cs typeface="Arial"/>
              </a:rPr>
              <a:t>sea state</a:t>
            </a:r>
            <a:r>
              <a:rPr lang="en-US" dirty="0">
                <a:latin typeface="Arial"/>
                <a:cs typeface="Arial"/>
              </a:rPr>
              <a:t> dependent wind </a:t>
            </a:r>
            <a:r>
              <a:rPr lang="en-US" dirty="0" smtClean="0">
                <a:latin typeface="Arial"/>
                <a:cs typeface="Arial"/>
              </a:rPr>
              <a:t>forcing</a:t>
            </a:r>
          </a:p>
          <a:p>
            <a:pPr marL="285750" indent="-285750">
              <a:buClrTx/>
              <a:buFont typeface="Wingdings" charset="2"/>
              <a:buChar char="Ø"/>
              <a:defRPr/>
            </a:pPr>
            <a:r>
              <a:rPr lang="en-US" b="1" dirty="0" smtClean="0">
                <a:solidFill>
                  <a:srgbClr val="0000FF"/>
                </a:solidFill>
                <a:latin typeface="Arial"/>
                <a:cs typeface="Arial"/>
              </a:rPr>
              <a:t>Ocean model: </a:t>
            </a:r>
            <a:r>
              <a:rPr lang="en-US" dirty="0" smtClean="0">
                <a:latin typeface="Arial"/>
                <a:cs typeface="Arial"/>
              </a:rPr>
              <a:t>forced </a:t>
            </a:r>
            <a:r>
              <a:rPr lang="en-US" dirty="0">
                <a:latin typeface="Arial"/>
                <a:cs typeface="Arial"/>
              </a:rPr>
              <a:t>by </a:t>
            </a:r>
            <a:r>
              <a:rPr lang="en-US" b="1" dirty="0" smtClean="0">
                <a:latin typeface="Arial"/>
                <a:cs typeface="Arial"/>
              </a:rPr>
              <a:t>sea </a:t>
            </a:r>
            <a:r>
              <a:rPr lang="en-US" b="1" dirty="0">
                <a:latin typeface="Arial"/>
                <a:cs typeface="Arial"/>
              </a:rPr>
              <a:t>state </a:t>
            </a:r>
            <a:r>
              <a:rPr lang="en-US" dirty="0">
                <a:latin typeface="Arial"/>
                <a:cs typeface="Arial"/>
              </a:rPr>
              <a:t>dependent wind stress modified by </a:t>
            </a:r>
            <a:r>
              <a:rPr lang="en-US" b="1" dirty="0">
                <a:latin typeface="Arial"/>
                <a:cs typeface="Arial"/>
              </a:rPr>
              <a:t>growing or decaying wave fields </a:t>
            </a:r>
            <a:r>
              <a:rPr lang="en-US" dirty="0">
                <a:latin typeface="Arial"/>
                <a:cs typeface="Arial"/>
              </a:rPr>
              <a:t>and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b="1" dirty="0" err="1">
                <a:latin typeface="Arial"/>
                <a:cs typeface="Arial"/>
              </a:rPr>
              <a:t>Coriolis</a:t>
            </a:r>
            <a:r>
              <a:rPr lang="en-US" b="1" dirty="0">
                <a:latin typeface="Arial"/>
                <a:cs typeface="Arial"/>
              </a:rPr>
              <a:t>-Stokes effect. </a:t>
            </a:r>
            <a:r>
              <a:rPr lang="en-US" dirty="0">
                <a:latin typeface="Arial"/>
                <a:cs typeface="Arial"/>
              </a:rPr>
              <a:t>Turbulent mixing is modified by the Stokes drift (</a:t>
            </a:r>
            <a:r>
              <a:rPr lang="en-US" b="1" dirty="0" err="1">
                <a:latin typeface="Arial"/>
                <a:cs typeface="Arial"/>
              </a:rPr>
              <a:t>Langmiur</a:t>
            </a:r>
            <a:r>
              <a:rPr lang="en-US" b="1" dirty="0">
                <a:latin typeface="Arial"/>
                <a:cs typeface="Arial"/>
              </a:rPr>
              <a:t> turbulence</a:t>
            </a:r>
            <a:r>
              <a:rPr lang="en-US" dirty="0">
                <a:latin typeface="Arial"/>
                <a:cs typeface="Arial"/>
              </a:rPr>
              <a:t>).</a:t>
            </a:r>
          </a:p>
        </p:txBody>
      </p:sp>
      <p:sp>
        <p:nvSpPr>
          <p:cNvPr id="30" name="Text Box 18"/>
          <p:cNvSpPr txBox="1">
            <a:spLocks noChangeArrowheads="1"/>
          </p:cNvSpPr>
          <p:nvPr/>
        </p:nvSpPr>
        <p:spPr bwMode="auto">
          <a:xfrm>
            <a:off x="5033524" y="3611899"/>
            <a:ext cx="829440" cy="416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2400" dirty="0" smtClean="0">
                <a:solidFill>
                  <a:srgbClr val="579D1C"/>
                </a:solidFill>
                <a:latin typeface="Times New Roman" charset="0"/>
                <a:cs typeface="Times New Roman" charset="0"/>
              </a:rPr>
              <a:t>U</a:t>
            </a:r>
            <a:r>
              <a:rPr lang="en-US" sz="2400" baseline="-25000" dirty="0" smtClean="0">
                <a:solidFill>
                  <a:srgbClr val="579D1C"/>
                </a:solidFill>
                <a:latin typeface="Times New Roman" charset="0"/>
                <a:cs typeface="Times New Roman" charset="0"/>
              </a:rPr>
              <a:t>s</a:t>
            </a:r>
            <a:endParaRPr lang="en-US" sz="2400" baseline="-25000" dirty="0">
              <a:solidFill>
                <a:srgbClr val="579D1C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14360" y="-106091"/>
            <a:ext cx="914399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4617B"/>
                </a:solidFill>
                <a:latin typeface="Calibri"/>
                <a:cs typeface="Calibri"/>
              </a:rPr>
              <a:t>Wave-</a:t>
            </a:r>
            <a:r>
              <a:rPr lang="en-US" sz="4000" dirty="0">
                <a:solidFill>
                  <a:srgbClr val="04617B"/>
                </a:solidFill>
                <a:latin typeface="Calibri"/>
                <a:cs typeface="Calibri"/>
              </a:rPr>
              <a:t>dependent</a:t>
            </a:r>
            <a:r>
              <a:rPr lang="en-US" dirty="0">
                <a:solidFill>
                  <a:srgbClr val="04617B"/>
                </a:solidFill>
                <a:latin typeface="Calibri"/>
                <a:cs typeface="Calibri"/>
              </a:rPr>
              <a:t> physics in </a:t>
            </a:r>
            <a:r>
              <a:rPr lang="en-US" dirty="0" smtClean="0">
                <a:solidFill>
                  <a:srgbClr val="04617B"/>
                </a:solidFill>
                <a:latin typeface="Calibri"/>
                <a:cs typeface="Calibri"/>
              </a:rPr>
              <a:t>HWRF</a:t>
            </a:r>
            <a:endParaRPr lang="en-US" dirty="0">
              <a:solidFill>
                <a:srgbClr val="04617B"/>
              </a:solidFill>
              <a:latin typeface="Calibri"/>
              <a:cs typeface="Calibri"/>
            </a:endParaRPr>
          </a:p>
        </p:txBody>
      </p:sp>
      <p:sp>
        <p:nvSpPr>
          <p:cNvPr id="33" name="Text Box 21"/>
          <p:cNvSpPr txBox="1">
            <a:spLocks noChangeArrowheads="1"/>
          </p:cNvSpPr>
          <p:nvPr/>
        </p:nvSpPr>
        <p:spPr bwMode="auto">
          <a:xfrm>
            <a:off x="5487820" y="2190384"/>
            <a:ext cx="829440" cy="483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2400" dirty="0" err="1" smtClean="0">
                <a:solidFill>
                  <a:srgbClr val="C5000B"/>
                </a:solidFill>
                <a:latin typeface="Times New Roman" charset="0"/>
              </a:rPr>
              <a:t>Z</a:t>
            </a:r>
            <a:r>
              <a:rPr lang="en-US" sz="2400" baseline="-33000" dirty="0" err="1" smtClean="0">
                <a:solidFill>
                  <a:srgbClr val="C5000B"/>
                </a:solidFill>
                <a:latin typeface="Times New Roman" charset="0"/>
              </a:rPr>
              <a:t>ref</a:t>
            </a:r>
            <a:endParaRPr lang="en-US" sz="2400" baseline="-33000" dirty="0">
              <a:solidFill>
                <a:srgbClr val="C5000B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24357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Rectangle 450"/>
          <p:cNvSpPr/>
          <p:nvPr/>
        </p:nvSpPr>
        <p:spPr>
          <a:xfrm>
            <a:off x="2646946" y="1951789"/>
            <a:ext cx="3796633" cy="46522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0800" cap="sq" cmpd="sng">
            <a:solidFill>
              <a:schemeClr val="accent6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986617" y="3159694"/>
            <a:ext cx="50520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err="1" smtClean="0">
                <a:solidFill>
                  <a:srgbClr val="0000FF"/>
                </a:solidFill>
                <a:latin typeface="Calibri"/>
                <a:ea typeface="+mn-ea"/>
                <a:cs typeface="+mn-cs"/>
              </a:rPr>
              <a:t>U</a:t>
            </a:r>
            <a:r>
              <a:rPr lang="en-US" baseline="-25000" dirty="0" err="1" smtClean="0">
                <a:solidFill>
                  <a:srgbClr val="0000FF"/>
                </a:solidFill>
                <a:latin typeface="Calibri"/>
                <a:ea typeface="+mn-ea"/>
                <a:cs typeface="+mn-cs"/>
              </a:rPr>
              <a:t>c</a:t>
            </a:r>
            <a:r>
              <a:rPr lang="en-US" dirty="0" smtClean="0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,</a:t>
            </a:r>
            <a:r>
              <a:rPr lang="en-US" b="1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</a:t>
            </a:r>
            <a:endParaRPr lang="en-US" b="1" dirty="0" smtClean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err="1" smtClean="0">
                <a:solidFill>
                  <a:srgbClr val="0000FF"/>
                </a:solidFill>
                <a:latin typeface="Calibri"/>
                <a:ea typeface="+mn-ea"/>
                <a:cs typeface="+mn-cs"/>
              </a:rPr>
              <a:t>U</a:t>
            </a:r>
            <a:r>
              <a:rPr lang="en-US" baseline="-25000" dirty="0" err="1" smtClean="0">
                <a:solidFill>
                  <a:srgbClr val="0000FF"/>
                </a:solidFill>
                <a:latin typeface="Calibri"/>
                <a:ea typeface="+mn-ea"/>
                <a:cs typeface="+mn-cs"/>
              </a:rPr>
              <a:t>λ</a:t>
            </a:r>
            <a:r>
              <a:rPr lang="en-US" dirty="0" smtClean="0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,</a:t>
            </a:r>
            <a:r>
              <a:rPr lang="en-US" baseline="-25000" dirty="0">
                <a:solidFill>
                  <a:srgbClr val="0000FF"/>
                </a:solidFill>
                <a:latin typeface="Calibri"/>
                <a:ea typeface="+mn-ea"/>
                <a:cs typeface="+mn-cs"/>
              </a:rPr>
              <a:t> </a:t>
            </a:r>
            <a:endParaRPr lang="en-US" baseline="-25000" dirty="0" smtClean="0">
              <a:solidFill>
                <a:srgbClr val="0000FF"/>
              </a:solidFill>
              <a:latin typeface="Calibri"/>
              <a:ea typeface="+mn-ea"/>
              <a:cs typeface="+mn-cs"/>
            </a:endParaRP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FF"/>
                </a:solidFill>
                <a:latin typeface="Calibri"/>
                <a:ea typeface="+mn-ea"/>
                <a:cs typeface="+mn-cs"/>
              </a:rPr>
              <a:t>SST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351949" y="4809226"/>
            <a:ext cx="981267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err="1" smtClean="0">
                <a:solidFill>
                  <a:srgbClr val="008000"/>
                </a:solidFill>
                <a:latin typeface="Calibri"/>
                <a:ea typeface="+mn-ea"/>
                <a:cs typeface="+mn-cs"/>
              </a:rPr>
              <a:t>τ</a:t>
            </a:r>
            <a:r>
              <a:rPr lang="en-US" baseline="-25000" dirty="0" err="1" smtClean="0">
                <a:solidFill>
                  <a:srgbClr val="008000"/>
                </a:solidFill>
                <a:latin typeface="Calibri"/>
                <a:ea typeface="+mn-ea"/>
                <a:cs typeface="+mn-cs"/>
              </a:rPr>
              <a:t>diff</a:t>
            </a:r>
            <a:r>
              <a:rPr lang="en-US" dirty="0" smtClean="0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,</a:t>
            </a:r>
            <a:r>
              <a:rPr lang="en-US" b="1" dirty="0" smtClean="0">
                <a:solidFill>
                  <a:srgbClr val="008000"/>
                </a:solidFill>
                <a:latin typeface="Calibri"/>
                <a:ea typeface="+mn-ea"/>
                <a:cs typeface="+mn-cs"/>
              </a:rPr>
              <a:t> </a:t>
            </a:r>
            <a:r>
              <a:rPr lang="en-US" b="1" dirty="0" err="1" smtClean="0">
                <a:solidFill>
                  <a:srgbClr val="008000"/>
                </a:solidFill>
                <a:latin typeface="Calibri"/>
                <a:ea typeface="+mn-ea"/>
                <a:cs typeface="+mn-cs"/>
              </a:rPr>
              <a:t>τ</a:t>
            </a:r>
            <a:r>
              <a:rPr lang="en-US" baseline="-25000" dirty="0" err="1" smtClean="0">
                <a:solidFill>
                  <a:srgbClr val="008000"/>
                </a:solidFill>
                <a:latin typeface="Calibri"/>
                <a:ea typeface="+mn-ea"/>
                <a:cs typeface="+mn-cs"/>
              </a:rPr>
              <a:t>Cor</a:t>
            </a:r>
            <a:r>
              <a:rPr lang="en-US" dirty="0" smtClean="0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,</a:t>
            </a:r>
            <a:r>
              <a:rPr lang="en-US" dirty="0" smtClean="0">
                <a:solidFill>
                  <a:srgbClr val="008000"/>
                </a:solidFill>
                <a:latin typeface="Calibri"/>
                <a:ea typeface="+mn-ea"/>
                <a:cs typeface="+mn-cs"/>
              </a:rPr>
              <a:t> 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8000"/>
                </a:solidFill>
                <a:latin typeface="Calibri"/>
                <a:ea typeface="+mn-ea"/>
                <a:cs typeface="+mn-cs"/>
              </a:rPr>
              <a:t>α</a:t>
            </a:r>
            <a:r>
              <a:rPr lang="en-US" dirty="0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/>
                <a:ea typeface="+mn-ea"/>
                <a:cs typeface="+mn-cs"/>
              </a:rPr>
              <a:t> </a:t>
            </a:r>
            <a:r>
              <a:rPr lang="en-US" dirty="0" err="1" smtClean="0">
                <a:solidFill>
                  <a:srgbClr val="008000"/>
                </a:solidFill>
                <a:latin typeface="Calibri"/>
                <a:ea typeface="+mn-ea"/>
                <a:cs typeface="+mn-cs"/>
              </a:rPr>
              <a:t>γ</a:t>
            </a:r>
            <a:r>
              <a:rPr lang="en-US" dirty="0" smtClean="0">
                <a:solidFill>
                  <a:srgbClr val="008000"/>
                </a:solidFill>
                <a:latin typeface="Calibri"/>
                <a:ea typeface="+mn-ea"/>
                <a:cs typeface="+mn-cs"/>
              </a:rPr>
              <a:t>,</a:t>
            </a:r>
            <a:r>
              <a:rPr lang="en-US" b="1" dirty="0" smtClean="0">
                <a:solidFill>
                  <a:srgbClr val="008000"/>
                </a:solidFill>
                <a:latin typeface="Calibri"/>
                <a:ea typeface="+mn-ea"/>
                <a:cs typeface="+mn-cs"/>
              </a:rPr>
              <a:t> U</a:t>
            </a:r>
            <a:r>
              <a:rPr lang="en-US" baseline="-25000" dirty="0" smtClean="0">
                <a:solidFill>
                  <a:srgbClr val="008000"/>
                </a:solidFill>
                <a:latin typeface="Calibri"/>
                <a:ea typeface="+mn-ea"/>
                <a:cs typeface="+mn-cs"/>
              </a:rPr>
              <a:t>s</a:t>
            </a:r>
            <a:endParaRPr lang="en-US" dirty="0" smtClean="0">
              <a:solidFill>
                <a:srgbClr val="008000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651492" y="3674332"/>
            <a:ext cx="473862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err="1" smtClean="0">
                <a:solidFill>
                  <a:srgbClr val="008000"/>
                </a:solidFill>
                <a:latin typeface="Calibri"/>
                <a:ea typeface="+mn-ea"/>
                <a:cs typeface="+mn-cs"/>
              </a:rPr>
              <a:t>λ</a:t>
            </a:r>
            <a:endParaRPr lang="en-US" baseline="-25000" dirty="0" smtClean="0">
              <a:solidFill>
                <a:srgbClr val="008000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491403" y="4809226"/>
            <a:ext cx="778384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err="1" smtClean="0">
                <a:solidFill>
                  <a:srgbClr val="FF0000"/>
                </a:solidFill>
                <a:latin typeface="Calibri"/>
                <a:ea typeface="+mn-ea"/>
                <a:cs typeface="+mn-cs"/>
              </a:rPr>
              <a:t>U</a:t>
            </a:r>
            <a:r>
              <a:rPr lang="en-US" baseline="-25000" dirty="0" err="1" smtClean="0">
                <a:solidFill>
                  <a:srgbClr val="FF0000"/>
                </a:solidFill>
                <a:latin typeface="Calibri"/>
                <a:ea typeface="+mn-ea"/>
                <a:cs typeface="+mn-cs"/>
              </a:rPr>
              <a:t>ref</a:t>
            </a:r>
            <a:r>
              <a:rPr lang="en-US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, 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FF0000"/>
                </a:solidFill>
                <a:latin typeface="Calibri"/>
                <a:ea typeface="+mn-ea"/>
                <a:cs typeface="+mn-cs"/>
              </a:rPr>
              <a:t>Ri</a:t>
            </a:r>
            <a:r>
              <a:rPr lang="en-US" baseline="-25000" dirty="0" smtClean="0">
                <a:solidFill>
                  <a:srgbClr val="FF0000"/>
                </a:solidFill>
                <a:latin typeface="Calibri"/>
                <a:ea typeface="+mn-ea"/>
                <a:cs typeface="+mn-cs"/>
              </a:rPr>
              <a:t>b</a:t>
            </a:r>
            <a:r>
              <a:rPr lang="en-US" dirty="0" smtClean="0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, </a:t>
            </a:r>
            <a:r>
              <a:rPr lang="en-US" b="1" dirty="0" err="1" smtClean="0">
                <a:solidFill>
                  <a:srgbClr val="0000FF"/>
                </a:solidFill>
                <a:latin typeface="Calibri"/>
                <a:ea typeface="+mn-ea"/>
                <a:cs typeface="+mn-cs"/>
              </a:rPr>
              <a:t>U</a:t>
            </a:r>
            <a:r>
              <a:rPr lang="en-US" baseline="-25000" dirty="0" err="1" smtClean="0">
                <a:solidFill>
                  <a:srgbClr val="0000FF"/>
                </a:solidFill>
                <a:latin typeface="Calibri"/>
                <a:ea typeface="+mn-ea"/>
                <a:cs typeface="+mn-cs"/>
              </a:rPr>
              <a:t>c</a:t>
            </a:r>
            <a:endParaRPr lang="en-US" baseline="-25000" dirty="0" smtClean="0">
              <a:solidFill>
                <a:srgbClr val="000000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53472" y="141958"/>
            <a:ext cx="2286001" cy="224676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 err="1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τ</a:t>
            </a:r>
            <a:r>
              <a:rPr lang="en-US" sz="1400" baseline="-25000" dirty="0" err="1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air</a:t>
            </a:r>
            <a:r>
              <a:rPr lang="en-US" sz="1400" baseline="-25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</a:t>
            </a:r>
            <a:r>
              <a:rPr lang="en-US" sz="14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– atm. </a:t>
            </a:r>
            <a:r>
              <a:rPr lang="en-US" sz="14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stress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F</a:t>
            </a:r>
            <a:r>
              <a:rPr lang="en-US" sz="1400" baseline="-250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Q</a:t>
            </a:r>
            <a:r>
              <a:rPr lang="en-US" sz="14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</a:t>
            </a:r>
            <a:r>
              <a:rPr lang="en-US" sz="14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– </a:t>
            </a:r>
            <a:r>
              <a:rPr lang="en-US" sz="14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latent heat flux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F</a:t>
            </a:r>
            <a:r>
              <a:rPr lang="en-US" sz="1400" baseline="-25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</a:t>
            </a:r>
            <a:r>
              <a:rPr lang="en-US" sz="14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– sensible heat flux</a:t>
            </a:r>
            <a:endParaRPr lang="en-US" sz="1400" baseline="-250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F</a:t>
            </a:r>
            <a:r>
              <a:rPr lang="en-US" sz="1400" baseline="-25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R</a:t>
            </a:r>
            <a:r>
              <a:rPr lang="en-US" sz="14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</a:t>
            </a:r>
            <a:r>
              <a:rPr lang="en-US" sz="14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– </a:t>
            </a:r>
            <a:r>
              <a:rPr lang="en-US" sz="14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radiation heat flux</a:t>
            </a:r>
            <a:endParaRPr lang="en-US" sz="14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err="1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θ</a:t>
            </a:r>
            <a:r>
              <a:rPr lang="en-US" sz="14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– potential temperature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err="1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R</a:t>
            </a:r>
            <a:r>
              <a:rPr lang="en-US" sz="1400" baseline="-25000" dirty="0" err="1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ref</a:t>
            </a:r>
            <a:r>
              <a:rPr lang="en-US" sz="14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– atm. spec. humidity</a:t>
            </a:r>
            <a:endParaRPr lang="en-US" sz="1400" baseline="-25000" dirty="0" smtClean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Ri</a:t>
            </a:r>
            <a:r>
              <a:rPr lang="en-US" sz="1400" baseline="-25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b </a:t>
            </a:r>
            <a:r>
              <a:rPr lang="en-US" sz="14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– bulk Richardson num.</a:t>
            </a:r>
            <a:endParaRPr lang="en-US" sz="1400" baseline="-25000" dirty="0" smtClean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 err="1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U</a:t>
            </a:r>
            <a:r>
              <a:rPr lang="en-US" sz="1400" baseline="-25000" dirty="0" err="1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ref</a:t>
            </a:r>
            <a:r>
              <a:rPr lang="en-US" sz="14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– atm. wind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 err="1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τ</a:t>
            </a:r>
            <a:r>
              <a:rPr lang="en-US" sz="1400" baseline="-25000" dirty="0" err="1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</a:t>
            </a:r>
            <a:r>
              <a:rPr lang="en-US" sz="1400" baseline="-25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</a:t>
            </a:r>
            <a:r>
              <a:rPr lang="en-US" sz="14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– stress on currents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SST – sea surf. temp.</a:t>
            </a:r>
            <a:endParaRPr lang="en-US" sz="1400" baseline="-25000" dirty="0" smtClean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91" name="Oval 90"/>
          <p:cNvSpPr/>
          <p:nvPr/>
        </p:nvSpPr>
        <p:spPr>
          <a:xfrm>
            <a:off x="2646938" y="5672374"/>
            <a:ext cx="1837202" cy="700191"/>
          </a:xfrm>
          <a:prstGeom prst="ellipse">
            <a:avLst/>
          </a:prstGeom>
          <a:solidFill>
            <a:srgbClr val="0000FF"/>
          </a:solidFill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FFFFFF"/>
                </a:solidFill>
                <a:latin typeface="Calibri"/>
              </a:rPr>
              <a:t>Ocean 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FFFFFF"/>
                </a:solidFill>
                <a:latin typeface="Calibri"/>
              </a:rPr>
              <a:t>fluxes</a:t>
            </a:r>
            <a:endParaRPr lang="en-US" baseline="-250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3" name="Oval 92"/>
          <p:cNvSpPr/>
          <p:nvPr/>
        </p:nvSpPr>
        <p:spPr>
          <a:xfrm>
            <a:off x="3636211" y="2036765"/>
            <a:ext cx="1871577" cy="700191"/>
          </a:xfrm>
          <a:prstGeom prst="ellipse">
            <a:avLst/>
          </a:prstGeom>
          <a:solidFill>
            <a:srgbClr val="FF0000"/>
          </a:solidFill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FFFFFF"/>
                </a:solidFill>
                <a:latin typeface="Calibri"/>
              </a:rPr>
              <a:t>Atm.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FFFFFF"/>
                </a:solidFill>
                <a:latin typeface="Calibri"/>
              </a:rPr>
              <a:t>fluxes</a:t>
            </a:r>
            <a:endParaRPr lang="en-US" baseline="-250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4601569" y="5672374"/>
            <a:ext cx="1855388" cy="700191"/>
          </a:xfrm>
          <a:prstGeom prst="ellipse">
            <a:avLst/>
          </a:prstGeom>
          <a:solidFill>
            <a:srgbClr val="008000"/>
          </a:solidFill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FFFFFF"/>
                </a:solidFill>
                <a:latin typeface="Calibri"/>
              </a:rPr>
              <a:t>Wave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FFFFFF"/>
                </a:solidFill>
                <a:latin typeface="Calibri"/>
              </a:rPr>
              <a:t>fluxes</a:t>
            </a:r>
            <a:endParaRPr lang="en-US" baseline="-250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6577641" y="5066195"/>
            <a:ext cx="381632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err="1" smtClean="0">
                <a:solidFill>
                  <a:srgbClr val="008000"/>
                </a:solidFill>
                <a:latin typeface="Calibri"/>
                <a:ea typeface="+mn-ea"/>
                <a:cs typeface="+mn-cs"/>
              </a:rPr>
              <a:t>Ψ</a:t>
            </a:r>
            <a:endParaRPr lang="en-US" baseline="-25000" dirty="0">
              <a:solidFill>
                <a:srgbClr val="008000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1283607" y="5837803"/>
            <a:ext cx="339681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err="1" smtClean="0">
                <a:solidFill>
                  <a:srgbClr val="0000FF"/>
                </a:solidFill>
                <a:latin typeface="Calibri"/>
                <a:ea typeface="+mn-ea"/>
                <a:cs typeface="+mn-cs"/>
              </a:rPr>
              <a:t>τ</a:t>
            </a:r>
            <a:r>
              <a:rPr lang="en-US" baseline="-25000" dirty="0" err="1" smtClean="0">
                <a:solidFill>
                  <a:srgbClr val="0000FF"/>
                </a:solidFill>
                <a:latin typeface="Calibri"/>
                <a:ea typeface="+mn-ea"/>
                <a:cs typeface="+mn-cs"/>
              </a:rPr>
              <a:t>c</a:t>
            </a:r>
            <a:endParaRPr lang="en-US" baseline="-25000" dirty="0">
              <a:solidFill>
                <a:srgbClr val="0000FF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3078672" y="4809226"/>
            <a:ext cx="1001059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err="1" smtClean="0">
                <a:solidFill>
                  <a:srgbClr val="008000"/>
                </a:solidFill>
                <a:latin typeface="Calibri"/>
                <a:ea typeface="+mn-ea"/>
                <a:cs typeface="+mn-cs"/>
              </a:rPr>
              <a:t>τ</a:t>
            </a:r>
            <a:r>
              <a:rPr lang="en-US" baseline="-25000" dirty="0" err="1" smtClean="0">
                <a:solidFill>
                  <a:srgbClr val="008000"/>
                </a:solidFill>
                <a:latin typeface="Calibri"/>
                <a:ea typeface="+mn-ea"/>
                <a:cs typeface="+mn-cs"/>
              </a:rPr>
              <a:t>diff</a:t>
            </a:r>
            <a:r>
              <a:rPr lang="en-US" dirty="0" smtClean="0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,</a:t>
            </a:r>
            <a:r>
              <a:rPr lang="en-US" b="1" dirty="0" smtClean="0">
                <a:solidFill>
                  <a:srgbClr val="008000"/>
                </a:solidFill>
                <a:latin typeface="Calibri"/>
                <a:ea typeface="+mn-ea"/>
                <a:cs typeface="+mn-cs"/>
              </a:rPr>
              <a:t> </a:t>
            </a:r>
            <a:r>
              <a:rPr lang="en-US" b="1" dirty="0" err="1" smtClean="0">
                <a:solidFill>
                  <a:srgbClr val="008000"/>
                </a:solidFill>
                <a:latin typeface="Calibri"/>
                <a:ea typeface="+mn-ea"/>
                <a:cs typeface="+mn-cs"/>
              </a:rPr>
              <a:t>τ</a:t>
            </a:r>
            <a:r>
              <a:rPr lang="en-US" baseline="-25000" dirty="0" err="1" smtClean="0">
                <a:solidFill>
                  <a:srgbClr val="008000"/>
                </a:solidFill>
                <a:latin typeface="Calibri"/>
                <a:ea typeface="+mn-ea"/>
                <a:cs typeface="+mn-cs"/>
              </a:rPr>
              <a:t>Cor</a:t>
            </a:r>
            <a:r>
              <a:rPr lang="en-US" dirty="0" err="1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,</a:t>
            </a:r>
            <a:r>
              <a:rPr lang="en-US" b="1" dirty="0" err="1" smtClean="0">
                <a:solidFill>
                  <a:srgbClr val="FF0000"/>
                </a:solidFill>
                <a:latin typeface="Calibri"/>
                <a:ea typeface="+mn-ea"/>
                <a:cs typeface="+mn-cs"/>
              </a:rPr>
              <a:t>τ</a:t>
            </a:r>
            <a:r>
              <a:rPr lang="en-US" baseline="-25000" dirty="0" err="1" smtClean="0">
                <a:solidFill>
                  <a:srgbClr val="FF0000"/>
                </a:solidFill>
                <a:latin typeface="Calibri"/>
                <a:ea typeface="+mn-ea"/>
                <a:cs typeface="+mn-cs"/>
              </a:rPr>
              <a:t>air</a:t>
            </a:r>
            <a:endParaRPr lang="en-US" dirty="0" smtClean="0">
              <a:solidFill>
                <a:srgbClr val="FF0000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1818126" y="4170627"/>
            <a:ext cx="68177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8000"/>
                </a:solidFill>
                <a:latin typeface="Calibri"/>
                <a:ea typeface="+mn-ea"/>
                <a:cs typeface="+mn-cs"/>
              </a:rPr>
              <a:t>U</a:t>
            </a:r>
            <a:r>
              <a:rPr lang="en-US" baseline="-25000" dirty="0">
                <a:solidFill>
                  <a:srgbClr val="008000"/>
                </a:solidFill>
                <a:latin typeface="Calibri"/>
                <a:ea typeface="+mn-ea"/>
                <a:cs typeface="+mn-cs"/>
              </a:rPr>
              <a:t>s</a:t>
            </a:r>
            <a:r>
              <a:rPr lang="en-US" dirty="0" smtClean="0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, </a:t>
            </a:r>
            <a:r>
              <a:rPr lang="en-US" dirty="0" err="1" smtClean="0">
                <a:solidFill>
                  <a:srgbClr val="008000"/>
                </a:solidFill>
                <a:latin typeface="Calibri"/>
                <a:ea typeface="+mn-ea"/>
                <a:cs typeface="+mn-cs"/>
              </a:rPr>
              <a:t>λ</a:t>
            </a:r>
            <a:r>
              <a:rPr lang="en-US" dirty="0" smtClean="0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,</a:t>
            </a:r>
            <a:r>
              <a:rPr lang="en-US" dirty="0" smtClean="0">
                <a:solidFill>
                  <a:srgbClr val="008000"/>
                </a:solidFill>
                <a:latin typeface="Calibri"/>
                <a:ea typeface="+mn-ea"/>
                <a:cs typeface="+mn-cs"/>
              </a:rPr>
              <a:t> 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FF0000"/>
                </a:solidFill>
                <a:latin typeface="Calibri"/>
                <a:ea typeface="+mn-ea"/>
                <a:cs typeface="+mn-cs"/>
              </a:rPr>
              <a:t>F</a:t>
            </a:r>
            <a:r>
              <a:rPr lang="en-US" baseline="-25000" dirty="0" smtClean="0">
                <a:solidFill>
                  <a:srgbClr val="FF0000"/>
                </a:solidFill>
                <a:latin typeface="Calibri"/>
                <a:ea typeface="+mn-ea"/>
                <a:cs typeface="+mn-cs"/>
              </a:rPr>
              <a:t>R</a:t>
            </a:r>
            <a:r>
              <a:rPr lang="en-US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,</a:t>
            </a:r>
            <a:r>
              <a:rPr lang="en-US" dirty="0">
                <a:solidFill>
                  <a:srgbClr val="FF0000"/>
                </a:solidFill>
                <a:latin typeface="Calibri"/>
                <a:ea typeface="+mn-ea"/>
                <a:cs typeface="+mn-cs"/>
              </a:rPr>
              <a:t> </a:t>
            </a:r>
            <a:endParaRPr lang="en-US" dirty="0" smtClean="0">
              <a:solidFill>
                <a:srgbClr val="FF0000"/>
              </a:solidFill>
              <a:latin typeface="Calibri"/>
              <a:ea typeface="+mn-ea"/>
              <a:cs typeface="+mn-cs"/>
            </a:endParaRP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FF0000"/>
                </a:solidFill>
                <a:latin typeface="Calibri"/>
                <a:ea typeface="+mn-ea"/>
                <a:cs typeface="+mn-cs"/>
              </a:rPr>
              <a:t>F</a:t>
            </a:r>
            <a:r>
              <a:rPr lang="en-US" baseline="-25000" dirty="0" smtClean="0">
                <a:solidFill>
                  <a:srgbClr val="FF0000"/>
                </a:solidFill>
                <a:latin typeface="Calibri"/>
                <a:ea typeface="+mn-ea"/>
                <a:cs typeface="+mn-cs"/>
              </a:rPr>
              <a:t>Q</a:t>
            </a:r>
            <a:r>
              <a:rPr lang="en-US" baseline="30000" dirty="0" smtClean="0">
                <a:solidFill>
                  <a:srgbClr val="FF0000"/>
                </a:solidFill>
                <a:latin typeface="Calibri"/>
                <a:ea typeface="+mn-ea"/>
                <a:cs typeface="+mn-cs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,</a:t>
            </a:r>
            <a:r>
              <a:rPr lang="en-US" dirty="0">
                <a:solidFill>
                  <a:srgbClr val="FF0000"/>
                </a:solidFill>
                <a:latin typeface="Calibri"/>
                <a:ea typeface="+mn-ea"/>
                <a:cs typeface="+mn-cs"/>
              </a:rPr>
              <a:t> </a:t>
            </a:r>
            <a:endParaRPr lang="en-US" dirty="0" smtClean="0">
              <a:solidFill>
                <a:srgbClr val="FF0000"/>
              </a:solidFill>
              <a:latin typeface="Calibri"/>
              <a:ea typeface="+mn-ea"/>
              <a:cs typeface="+mn-cs"/>
            </a:endParaRP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FF0000"/>
                </a:solidFill>
                <a:latin typeface="Calibri"/>
                <a:ea typeface="+mn-ea"/>
                <a:cs typeface="+mn-cs"/>
              </a:rPr>
              <a:t>F</a:t>
            </a:r>
            <a:r>
              <a:rPr lang="en-US" baseline="-25000" dirty="0" smtClean="0">
                <a:solidFill>
                  <a:srgbClr val="FF0000"/>
                </a:solidFill>
                <a:latin typeface="Calibri"/>
                <a:ea typeface="+mn-ea"/>
                <a:cs typeface="+mn-cs"/>
              </a:rPr>
              <a:t>S</a:t>
            </a:r>
            <a:endParaRPr lang="en-US" dirty="0" smtClean="0">
              <a:solidFill>
                <a:srgbClr val="008000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4102999" y="1143344"/>
            <a:ext cx="95103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err="1" smtClean="0">
                <a:solidFill>
                  <a:srgbClr val="FF0000"/>
                </a:solidFill>
                <a:latin typeface="Calibri"/>
                <a:ea typeface="+mn-ea"/>
                <a:cs typeface="+mn-cs"/>
              </a:rPr>
              <a:t>R</a:t>
            </a:r>
            <a:r>
              <a:rPr lang="en-US" baseline="-25000" dirty="0" err="1" smtClean="0">
                <a:solidFill>
                  <a:srgbClr val="FF0000"/>
                </a:solidFill>
                <a:latin typeface="Calibri"/>
                <a:ea typeface="+mn-ea"/>
                <a:cs typeface="+mn-cs"/>
              </a:rPr>
              <a:t>ref</a:t>
            </a:r>
            <a:r>
              <a:rPr lang="en-US" dirty="0" smtClean="0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,</a:t>
            </a:r>
            <a:r>
              <a:rPr lang="en-US" b="1" dirty="0" smtClean="0">
                <a:solidFill>
                  <a:srgbClr val="0000FF"/>
                </a:solidFill>
                <a:latin typeface="Calibri"/>
                <a:ea typeface="+mn-ea"/>
                <a:cs typeface="+mn-cs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Calibri"/>
                <a:ea typeface="+mn-ea"/>
                <a:cs typeface="+mn-cs"/>
              </a:rPr>
              <a:t>U</a:t>
            </a:r>
            <a:r>
              <a:rPr lang="en-US" baseline="-25000" dirty="0" err="1" smtClean="0">
                <a:solidFill>
                  <a:srgbClr val="FF0000"/>
                </a:solidFill>
                <a:latin typeface="Calibri"/>
                <a:ea typeface="+mn-ea"/>
                <a:cs typeface="+mn-cs"/>
              </a:rPr>
              <a:t>ref</a:t>
            </a:r>
            <a:r>
              <a:rPr lang="en-US" dirty="0" smtClean="0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, </a:t>
            </a:r>
            <a:r>
              <a:rPr lang="en-US" dirty="0" err="1" smtClean="0">
                <a:solidFill>
                  <a:srgbClr val="FF0000"/>
                </a:solidFill>
                <a:latin typeface="Calibri"/>
                <a:ea typeface="+mn-ea"/>
                <a:cs typeface="+mn-cs"/>
              </a:rPr>
              <a:t>θ</a:t>
            </a:r>
            <a:r>
              <a:rPr lang="en-US" baseline="-25000" dirty="0" err="1" smtClean="0">
                <a:solidFill>
                  <a:srgbClr val="FF0000"/>
                </a:solidFill>
                <a:latin typeface="Calibri"/>
                <a:ea typeface="+mn-ea"/>
                <a:cs typeface="+mn-cs"/>
              </a:rPr>
              <a:t>ref</a:t>
            </a:r>
            <a:endParaRPr lang="en-US" dirty="0" smtClean="0">
              <a:solidFill>
                <a:srgbClr val="FF0000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3563804" y="2898343"/>
            <a:ext cx="825914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err="1" smtClean="0">
                <a:solidFill>
                  <a:srgbClr val="008000"/>
                </a:solidFill>
                <a:latin typeface="Calibri"/>
                <a:ea typeface="+mn-ea"/>
                <a:cs typeface="+mn-cs"/>
              </a:rPr>
              <a:t>γ</a:t>
            </a:r>
            <a:r>
              <a:rPr lang="en-US" dirty="0" smtClean="0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,</a:t>
            </a:r>
            <a:r>
              <a:rPr lang="en-US" dirty="0" smtClean="0">
                <a:solidFill>
                  <a:srgbClr val="008000"/>
                </a:solidFill>
                <a:latin typeface="Calibri"/>
                <a:ea typeface="+mn-ea"/>
                <a:cs typeface="+mn-cs"/>
              </a:rPr>
              <a:t> α</a:t>
            </a:r>
            <a:r>
              <a:rPr lang="en-US" dirty="0" smtClean="0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,</a:t>
            </a:r>
            <a:r>
              <a:rPr lang="en-US" dirty="0" smtClean="0">
                <a:solidFill>
                  <a:srgbClr val="008000"/>
                </a:solidFill>
                <a:latin typeface="Calibri"/>
                <a:ea typeface="+mn-ea"/>
                <a:cs typeface="+mn-cs"/>
              </a:rPr>
              <a:t> 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err="1" smtClean="0">
                <a:solidFill>
                  <a:srgbClr val="0000FF"/>
                </a:solidFill>
                <a:latin typeface="Calibri"/>
                <a:ea typeface="+mn-ea"/>
                <a:cs typeface="+mn-cs"/>
              </a:rPr>
              <a:t>U</a:t>
            </a:r>
            <a:r>
              <a:rPr lang="en-US" baseline="-25000" dirty="0" err="1" smtClean="0">
                <a:solidFill>
                  <a:srgbClr val="0000FF"/>
                </a:solidFill>
                <a:latin typeface="Calibri"/>
                <a:ea typeface="+mn-ea"/>
                <a:cs typeface="+mn-cs"/>
              </a:rPr>
              <a:t>c</a:t>
            </a:r>
            <a:r>
              <a:rPr lang="en-US" dirty="0" smtClean="0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,</a:t>
            </a:r>
            <a:r>
              <a:rPr lang="en-US" b="1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</a:t>
            </a:r>
            <a:r>
              <a:rPr lang="en-US" dirty="0" smtClean="0">
                <a:solidFill>
                  <a:srgbClr val="0000FF"/>
                </a:solidFill>
                <a:latin typeface="Calibri"/>
                <a:ea typeface="+mn-ea"/>
                <a:cs typeface="+mn-cs"/>
              </a:rPr>
              <a:t>SST</a:t>
            </a:r>
            <a:endParaRPr lang="en-US" dirty="0">
              <a:solidFill>
                <a:srgbClr val="0000FF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3312988" y="1143344"/>
            <a:ext cx="687294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err="1" smtClean="0">
                <a:solidFill>
                  <a:srgbClr val="FF0000"/>
                </a:solidFill>
                <a:latin typeface="Calibri"/>
                <a:ea typeface="+mn-ea"/>
                <a:cs typeface="+mn-cs"/>
              </a:rPr>
              <a:t>τ</a:t>
            </a:r>
            <a:r>
              <a:rPr lang="en-US" baseline="-25000" dirty="0" err="1" smtClean="0">
                <a:solidFill>
                  <a:srgbClr val="FF0000"/>
                </a:solidFill>
                <a:latin typeface="Calibri"/>
                <a:ea typeface="+mn-ea"/>
                <a:cs typeface="+mn-cs"/>
              </a:rPr>
              <a:t>air</a:t>
            </a:r>
            <a:r>
              <a:rPr lang="en-US" dirty="0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,</a:t>
            </a:r>
            <a:r>
              <a:rPr lang="en-US" dirty="0">
                <a:solidFill>
                  <a:srgbClr val="FF0000"/>
                </a:solidFill>
                <a:latin typeface="Calibri"/>
                <a:ea typeface="+mn-ea"/>
                <a:cs typeface="+mn-cs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alibri"/>
                <a:ea typeface="+mn-ea"/>
                <a:cs typeface="+mn-cs"/>
              </a:rPr>
              <a:t>F</a:t>
            </a:r>
            <a:r>
              <a:rPr lang="en-US" baseline="-25000" dirty="0" smtClean="0">
                <a:solidFill>
                  <a:srgbClr val="FF0000"/>
                </a:solidFill>
                <a:latin typeface="Calibri"/>
                <a:ea typeface="+mn-ea"/>
                <a:cs typeface="+mn-cs"/>
              </a:rPr>
              <a:t>Q</a:t>
            </a:r>
            <a:r>
              <a:rPr lang="en-US" dirty="0" smtClean="0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, </a:t>
            </a:r>
            <a:r>
              <a:rPr lang="en-US" dirty="0" smtClean="0">
                <a:solidFill>
                  <a:srgbClr val="FF0000"/>
                </a:solidFill>
                <a:latin typeface="Calibri"/>
                <a:ea typeface="+mn-ea"/>
                <a:cs typeface="+mn-cs"/>
              </a:rPr>
              <a:t>F</a:t>
            </a:r>
            <a:r>
              <a:rPr lang="en-US" baseline="-25000" dirty="0" smtClean="0">
                <a:solidFill>
                  <a:srgbClr val="FF0000"/>
                </a:solidFill>
                <a:latin typeface="Calibri"/>
                <a:ea typeface="+mn-ea"/>
                <a:cs typeface="+mn-cs"/>
              </a:rPr>
              <a:t>S</a:t>
            </a:r>
            <a:endParaRPr lang="en-US" dirty="0">
              <a:solidFill>
                <a:srgbClr val="000000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39" name="Hexagon 238"/>
          <p:cNvSpPr/>
          <p:nvPr/>
        </p:nvSpPr>
        <p:spPr>
          <a:xfrm>
            <a:off x="3156859" y="54429"/>
            <a:ext cx="2594428" cy="907143"/>
          </a:xfrm>
          <a:prstGeom prst="hexagon">
            <a:avLst/>
          </a:prstGeom>
          <a:solidFill>
            <a:srgbClr val="FF0000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prstClr val="white"/>
                </a:solidFill>
                <a:latin typeface="Calibri"/>
              </a:rPr>
              <a:t>Atmospheric Model</a:t>
            </a:r>
            <a:endParaRPr lang="en-US" sz="24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4" name="Hexagon 253"/>
          <p:cNvSpPr/>
          <p:nvPr/>
        </p:nvSpPr>
        <p:spPr>
          <a:xfrm>
            <a:off x="53473" y="3713799"/>
            <a:ext cx="1577473" cy="762000"/>
          </a:xfrm>
          <a:prstGeom prst="hexagon">
            <a:avLst/>
          </a:prstGeom>
          <a:solidFill>
            <a:srgbClr val="0000FF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prstClr val="white"/>
                </a:solidFill>
                <a:latin typeface="Calibri"/>
              </a:rPr>
              <a:t>Ocean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prstClr val="white"/>
                </a:solidFill>
                <a:latin typeface="Calibri"/>
              </a:rPr>
              <a:t>Model</a:t>
            </a:r>
            <a:endParaRPr lang="en-US" sz="24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4" name="Hexagon 283"/>
          <p:cNvSpPr/>
          <p:nvPr/>
        </p:nvSpPr>
        <p:spPr>
          <a:xfrm>
            <a:off x="7513053" y="3713799"/>
            <a:ext cx="1523999" cy="762000"/>
          </a:xfrm>
          <a:prstGeom prst="hexagon">
            <a:avLst/>
          </a:prstGeom>
          <a:solidFill>
            <a:srgbClr val="008000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prstClr val="white"/>
                </a:solidFill>
                <a:latin typeface="Calibri"/>
              </a:rPr>
              <a:t>Wave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prstClr val="white"/>
                </a:solidFill>
                <a:latin typeface="Calibri"/>
              </a:rPr>
              <a:t>Model</a:t>
            </a:r>
            <a:endParaRPr lang="en-US" sz="24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656213" y="4128220"/>
            <a:ext cx="4644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err="1" smtClean="0">
                <a:solidFill>
                  <a:srgbClr val="0000FF"/>
                </a:solidFill>
                <a:latin typeface="Calibri"/>
                <a:ea typeface="+mn-ea"/>
                <a:cs typeface="+mn-cs"/>
              </a:rPr>
              <a:t>U</a:t>
            </a:r>
            <a:r>
              <a:rPr lang="en-US" baseline="-25000" dirty="0" err="1" smtClean="0">
                <a:solidFill>
                  <a:srgbClr val="0000FF"/>
                </a:solidFill>
                <a:latin typeface="Calibri"/>
                <a:ea typeface="+mn-ea"/>
                <a:cs typeface="+mn-cs"/>
              </a:rPr>
              <a:t>λ</a:t>
            </a:r>
            <a:endParaRPr lang="en-US" dirty="0" smtClean="0">
              <a:solidFill>
                <a:srgbClr val="0000FF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378124" y="5837803"/>
            <a:ext cx="628377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008000"/>
                </a:solidFill>
                <a:latin typeface="Calibri"/>
                <a:ea typeface="+mn-ea"/>
                <a:cs typeface="+mn-cs"/>
              </a:rPr>
              <a:t>U</a:t>
            </a:r>
            <a:r>
              <a:rPr lang="en-US" baseline="-25000" dirty="0" smtClean="0">
                <a:solidFill>
                  <a:srgbClr val="008000"/>
                </a:solidFill>
                <a:latin typeface="Calibri"/>
                <a:ea typeface="+mn-ea"/>
                <a:cs typeface="+mn-cs"/>
              </a:rPr>
              <a:t>10N</a:t>
            </a:r>
            <a:endParaRPr lang="en-US" baseline="-25000" dirty="0">
              <a:solidFill>
                <a:srgbClr val="008000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307263" y="1281843"/>
            <a:ext cx="7738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err="1" smtClean="0">
                <a:solidFill>
                  <a:srgbClr val="FF0000"/>
                </a:solidFill>
                <a:latin typeface="Calibri"/>
                <a:ea typeface="+mn-ea"/>
                <a:cs typeface="+mn-cs"/>
              </a:rPr>
              <a:t>U</a:t>
            </a:r>
            <a:r>
              <a:rPr lang="en-US" baseline="-25000" dirty="0" err="1" smtClean="0">
                <a:solidFill>
                  <a:srgbClr val="FF0000"/>
                </a:solidFill>
                <a:latin typeface="Calibri"/>
                <a:ea typeface="+mn-ea"/>
                <a:cs typeface="+mn-cs"/>
              </a:rPr>
              <a:t>ref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,</a:t>
            </a:r>
            <a:r>
              <a:rPr lang="en-US" dirty="0" err="1" smtClean="0">
                <a:solidFill>
                  <a:srgbClr val="FF0000"/>
                </a:solidFill>
                <a:latin typeface="Calibri"/>
                <a:ea typeface="+mn-ea"/>
                <a:cs typeface="+mn-cs"/>
              </a:rPr>
              <a:t>F</a:t>
            </a:r>
            <a:r>
              <a:rPr lang="en-US" baseline="-25000" dirty="0" err="1">
                <a:solidFill>
                  <a:srgbClr val="FF0000"/>
                </a:solidFill>
                <a:latin typeface="Calibri"/>
                <a:ea typeface="+mn-ea"/>
                <a:cs typeface="+mn-cs"/>
              </a:rPr>
              <a:t>R</a:t>
            </a:r>
            <a:endParaRPr lang="en-US" dirty="0" smtClean="0">
              <a:solidFill>
                <a:srgbClr val="FF0000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602915" y="1859002"/>
            <a:ext cx="113552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3200" b="1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ASIM</a:t>
            </a:r>
            <a:endParaRPr lang="en-US" sz="3200" b="1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44306" y="2895968"/>
            <a:ext cx="969735" cy="646331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0000"/>
                </a:solidFill>
                <a:latin typeface="Calibri"/>
                <a:ea typeface="+mn-ea"/>
                <a:cs typeface="+mn-cs"/>
              </a:rPr>
              <a:t>Ri</a:t>
            </a:r>
            <a:r>
              <a:rPr lang="en-US" baseline="-25000" dirty="0">
                <a:solidFill>
                  <a:srgbClr val="FF0000"/>
                </a:solidFill>
                <a:latin typeface="Calibri"/>
                <a:ea typeface="+mn-ea"/>
                <a:cs typeface="+mn-cs"/>
              </a:rPr>
              <a:t>b</a:t>
            </a:r>
            <a:r>
              <a:rPr lang="en-US" dirty="0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, </a:t>
            </a:r>
            <a:r>
              <a:rPr lang="en-US" b="1" dirty="0" err="1" smtClean="0">
                <a:solidFill>
                  <a:srgbClr val="FF0000"/>
                </a:solidFill>
                <a:latin typeface="Calibri"/>
                <a:ea typeface="+mn-ea"/>
                <a:cs typeface="+mn-cs"/>
              </a:rPr>
              <a:t>τ</a:t>
            </a:r>
            <a:r>
              <a:rPr lang="en-US" baseline="-25000" dirty="0" err="1" smtClean="0">
                <a:solidFill>
                  <a:srgbClr val="FF0000"/>
                </a:solidFill>
                <a:latin typeface="Calibri"/>
                <a:ea typeface="+mn-ea"/>
                <a:cs typeface="+mn-cs"/>
              </a:rPr>
              <a:t>air</a:t>
            </a:r>
            <a:r>
              <a:rPr lang="en-US" dirty="0" smtClean="0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,</a:t>
            </a:r>
            <a:r>
              <a:rPr lang="en-US" dirty="0" smtClean="0">
                <a:solidFill>
                  <a:srgbClr val="FF0000"/>
                </a:solidFill>
                <a:latin typeface="Calibri"/>
                <a:ea typeface="+mn-ea"/>
                <a:cs typeface="+mn-cs"/>
              </a:rPr>
              <a:t> F</a:t>
            </a:r>
            <a:r>
              <a:rPr lang="en-US" baseline="-25000" dirty="0" smtClean="0">
                <a:solidFill>
                  <a:srgbClr val="FF0000"/>
                </a:solidFill>
                <a:latin typeface="Calibri"/>
                <a:ea typeface="+mn-ea"/>
                <a:cs typeface="+mn-cs"/>
              </a:rPr>
              <a:t>S</a:t>
            </a:r>
            <a:r>
              <a:rPr lang="en-US" dirty="0" smtClean="0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, </a:t>
            </a:r>
            <a:r>
              <a:rPr lang="en-US" dirty="0" smtClean="0">
                <a:solidFill>
                  <a:srgbClr val="FF0000"/>
                </a:solidFill>
                <a:latin typeface="Calibri"/>
                <a:ea typeface="+mn-ea"/>
                <a:cs typeface="+mn-cs"/>
              </a:rPr>
              <a:t>F</a:t>
            </a:r>
            <a:r>
              <a:rPr lang="en-US" baseline="-25000" dirty="0" smtClean="0">
                <a:solidFill>
                  <a:srgbClr val="FF0000"/>
                </a:solidFill>
                <a:latin typeface="Calibri"/>
                <a:ea typeface="+mn-ea"/>
                <a:cs typeface="+mn-cs"/>
              </a:rPr>
              <a:t>Q</a:t>
            </a:r>
            <a:endParaRPr lang="en-US" dirty="0" smtClean="0">
              <a:solidFill>
                <a:srgbClr val="000000"/>
              </a:solidFill>
              <a:latin typeface="Calibri"/>
              <a:ea typeface="+mn-ea"/>
              <a:cs typeface="+mn-cs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5610747" y="838509"/>
            <a:ext cx="81" cy="42683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5614736" y="1671053"/>
            <a:ext cx="1" cy="205873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5133467" y="2673684"/>
            <a:ext cx="2648" cy="22228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/>
          <p:cNvCxnSpPr/>
          <p:nvPr/>
        </p:nvCxnSpPr>
        <p:spPr>
          <a:xfrm flipH="1">
            <a:off x="5146834" y="3542299"/>
            <a:ext cx="2648" cy="20085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/>
          <p:cNvCxnSpPr/>
          <p:nvPr/>
        </p:nvCxnSpPr>
        <p:spPr>
          <a:xfrm>
            <a:off x="4571997" y="949158"/>
            <a:ext cx="0" cy="21389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4572000" y="1764632"/>
            <a:ext cx="1" cy="27213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 flipV="1">
            <a:off x="3689684" y="1804736"/>
            <a:ext cx="1" cy="42779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3662944" y="949158"/>
            <a:ext cx="0" cy="18715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 flipV="1">
            <a:off x="3703051" y="2531978"/>
            <a:ext cx="5349" cy="3556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/>
          <p:cNvCxnSpPr/>
          <p:nvPr/>
        </p:nvCxnSpPr>
        <p:spPr>
          <a:xfrm flipV="1">
            <a:off x="3721771" y="3526562"/>
            <a:ext cx="5349" cy="3556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/>
          <p:cNvCxnSpPr/>
          <p:nvPr/>
        </p:nvCxnSpPr>
        <p:spPr>
          <a:xfrm flipH="1">
            <a:off x="5681579" y="3858998"/>
            <a:ext cx="969914" cy="447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 flipH="1">
            <a:off x="7125354" y="3850105"/>
            <a:ext cx="494646" cy="889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/>
          <p:cNvCxnSpPr/>
          <p:nvPr/>
        </p:nvCxnSpPr>
        <p:spPr>
          <a:xfrm flipV="1">
            <a:off x="7120634" y="4304632"/>
            <a:ext cx="472629" cy="825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4" name="Rectangle 303"/>
          <p:cNvSpPr/>
          <p:nvPr/>
        </p:nvSpPr>
        <p:spPr>
          <a:xfrm>
            <a:off x="3449053" y="3729788"/>
            <a:ext cx="2245895" cy="855579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prstClr val="white"/>
                </a:solidFill>
                <a:latin typeface="Calibri"/>
              </a:rPr>
              <a:t>Coupler</a:t>
            </a:r>
            <a:endParaRPr lang="en-US" sz="2400" b="1" baseline="-25000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307" name="Straight Arrow Connector 306"/>
          <p:cNvCxnSpPr/>
          <p:nvPr/>
        </p:nvCxnSpPr>
        <p:spPr>
          <a:xfrm>
            <a:off x="5708316" y="4304632"/>
            <a:ext cx="94789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Arrow Connector 319"/>
          <p:cNvCxnSpPr/>
          <p:nvPr/>
        </p:nvCxnSpPr>
        <p:spPr>
          <a:xfrm flipV="1">
            <a:off x="2491873" y="3850105"/>
            <a:ext cx="957180" cy="889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Arrow Connector 320"/>
          <p:cNvCxnSpPr/>
          <p:nvPr/>
        </p:nvCxnSpPr>
        <p:spPr>
          <a:xfrm flipH="1">
            <a:off x="2518610" y="4304632"/>
            <a:ext cx="917074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Arrow Connector 321"/>
          <p:cNvCxnSpPr/>
          <p:nvPr/>
        </p:nvCxnSpPr>
        <p:spPr>
          <a:xfrm flipV="1">
            <a:off x="1550737" y="3858998"/>
            <a:ext cx="441158" cy="447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Arrow Connector 322"/>
          <p:cNvCxnSpPr/>
          <p:nvPr/>
        </p:nvCxnSpPr>
        <p:spPr>
          <a:xfrm flipH="1">
            <a:off x="1521324" y="4304632"/>
            <a:ext cx="296780" cy="267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Arrow Connector 323"/>
          <p:cNvCxnSpPr>
            <a:stCxn id="129" idx="0"/>
            <a:endCxn id="254" idx="1"/>
          </p:cNvCxnSpPr>
          <p:nvPr/>
        </p:nvCxnSpPr>
        <p:spPr>
          <a:xfrm flipH="1" flipV="1">
            <a:off x="1440446" y="4475799"/>
            <a:ext cx="13002" cy="136200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Arrow Connector 324"/>
          <p:cNvCxnSpPr>
            <a:stCxn id="91" idx="2"/>
            <a:endCxn id="129" idx="3"/>
          </p:cNvCxnSpPr>
          <p:nvPr/>
        </p:nvCxnSpPr>
        <p:spPr>
          <a:xfrm flipH="1" flipV="1">
            <a:off x="1623288" y="6022469"/>
            <a:ext cx="1023650" cy="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Arrow Connector 325"/>
          <p:cNvCxnSpPr>
            <a:stCxn id="95" idx="6"/>
            <a:endCxn id="63" idx="1"/>
          </p:cNvCxnSpPr>
          <p:nvPr/>
        </p:nvCxnSpPr>
        <p:spPr>
          <a:xfrm flipV="1">
            <a:off x="6456957" y="6022469"/>
            <a:ext cx="921167" cy="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Arrow Connector 326"/>
          <p:cNvCxnSpPr>
            <a:stCxn id="63" idx="0"/>
            <a:endCxn id="284" idx="2"/>
          </p:cNvCxnSpPr>
          <p:nvPr/>
        </p:nvCxnSpPr>
        <p:spPr>
          <a:xfrm flipV="1">
            <a:off x="7692313" y="4475799"/>
            <a:ext cx="11240" cy="136200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Arrow Connector 327"/>
          <p:cNvCxnSpPr/>
          <p:nvPr/>
        </p:nvCxnSpPr>
        <p:spPr>
          <a:xfrm flipH="1">
            <a:off x="6938211" y="4344737"/>
            <a:ext cx="695157" cy="70852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Arrow Connector 328"/>
          <p:cNvCxnSpPr/>
          <p:nvPr/>
        </p:nvCxnSpPr>
        <p:spPr>
          <a:xfrm flipH="1">
            <a:off x="6203957" y="5427579"/>
            <a:ext cx="373306" cy="35268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Arrow Connector 329"/>
          <p:cNvCxnSpPr/>
          <p:nvPr/>
        </p:nvCxnSpPr>
        <p:spPr>
          <a:xfrm>
            <a:off x="5614736" y="5454316"/>
            <a:ext cx="0" cy="22726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Arrow Connector 332"/>
          <p:cNvCxnSpPr/>
          <p:nvPr/>
        </p:nvCxnSpPr>
        <p:spPr>
          <a:xfrm flipH="1" flipV="1">
            <a:off x="5138922" y="4569331"/>
            <a:ext cx="7920" cy="25666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Arrow Connector 334"/>
          <p:cNvCxnSpPr/>
          <p:nvPr/>
        </p:nvCxnSpPr>
        <p:spPr>
          <a:xfrm flipV="1">
            <a:off x="5146844" y="5467685"/>
            <a:ext cx="1" cy="21389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Arrow Connector 344"/>
          <p:cNvCxnSpPr/>
          <p:nvPr/>
        </p:nvCxnSpPr>
        <p:spPr>
          <a:xfrm>
            <a:off x="5620083" y="4563978"/>
            <a:ext cx="0" cy="22726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Arrow Connector 345"/>
          <p:cNvCxnSpPr/>
          <p:nvPr/>
        </p:nvCxnSpPr>
        <p:spPr>
          <a:xfrm>
            <a:off x="3721770" y="5446295"/>
            <a:ext cx="0" cy="22726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Arrow Connector 346"/>
          <p:cNvCxnSpPr/>
          <p:nvPr/>
        </p:nvCxnSpPr>
        <p:spPr>
          <a:xfrm>
            <a:off x="3700380" y="4569326"/>
            <a:ext cx="0" cy="22726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9" name="Rectangle 348"/>
          <p:cNvSpPr/>
          <p:nvPr/>
        </p:nvSpPr>
        <p:spPr>
          <a:xfrm>
            <a:off x="6724317" y="141958"/>
            <a:ext cx="2366211" cy="2308324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 err="1">
                <a:solidFill>
                  <a:prstClr val="black"/>
                </a:solidFill>
                <a:latin typeface="Calibri"/>
                <a:ea typeface="+mn-ea"/>
                <a:cs typeface="+mn-cs"/>
              </a:rPr>
              <a:t>U</a:t>
            </a:r>
            <a:r>
              <a:rPr lang="en-US" sz="1400" baseline="-25000" dirty="0" err="1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</a:t>
            </a:r>
            <a:r>
              <a:rPr lang="en-US" sz="1400" baseline="-250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</a:t>
            </a:r>
            <a:r>
              <a:rPr lang="en-US" sz="14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– surface current</a:t>
            </a:r>
            <a:endParaRPr lang="en-US" sz="1400" b="1" baseline="-250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 err="1">
                <a:solidFill>
                  <a:prstClr val="black"/>
                </a:solidFill>
                <a:latin typeface="Calibri"/>
                <a:ea typeface="+mn-ea"/>
                <a:cs typeface="+mn-cs"/>
              </a:rPr>
              <a:t>U</a:t>
            </a:r>
            <a:r>
              <a:rPr lang="en-US" sz="1400" baseline="-25000" dirty="0" err="1">
                <a:solidFill>
                  <a:prstClr val="black"/>
                </a:solidFill>
                <a:latin typeface="Calibri"/>
                <a:ea typeface="+mn-ea"/>
                <a:cs typeface="+mn-cs"/>
              </a:rPr>
              <a:t>λ</a:t>
            </a:r>
            <a:r>
              <a:rPr lang="en-US" sz="1400" baseline="-250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</a:t>
            </a:r>
            <a:r>
              <a:rPr lang="en-US" sz="14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– current at depth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solidFill>
                  <a:prstClr val="black"/>
                </a:solidFill>
                <a:latin typeface="Calibri"/>
                <a:ea typeface="+mn-ea"/>
                <a:cs typeface="+mn-cs"/>
              </a:rPr>
              <a:t>λ</a:t>
            </a:r>
            <a:r>
              <a:rPr lang="en-US" sz="14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– mean wavelength 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solidFill>
                  <a:prstClr val="black"/>
                </a:solidFill>
                <a:latin typeface="Calibri"/>
                <a:ea typeface="+mn-ea"/>
                <a:cs typeface="+mn-cs"/>
              </a:rPr>
              <a:t>γ</a:t>
            </a:r>
            <a:r>
              <a:rPr lang="en-US" sz="14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–wind/stress misalignment 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α – </a:t>
            </a:r>
            <a:r>
              <a:rPr lang="en-US" sz="1400" dirty="0" err="1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Charnock</a:t>
            </a:r>
            <a:r>
              <a:rPr lang="en-US" sz="14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coeff</a:t>
            </a:r>
            <a:r>
              <a:rPr lang="en-US" sz="14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.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 err="1">
                <a:solidFill>
                  <a:prstClr val="black"/>
                </a:solidFill>
                <a:latin typeface="Calibri"/>
                <a:ea typeface="+mn-ea"/>
                <a:cs typeface="+mn-cs"/>
              </a:rPr>
              <a:t>τ</a:t>
            </a:r>
            <a:r>
              <a:rPr lang="en-US" sz="1400" baseline="-25000" dirty="0" err="1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Cor</a:t>
            </a:r>
            <a:r>
              <a:rPr lang="en-US" sz="1400" baseline="-250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</a:t>
            </a:r>
            <a:r>
              <a:rPr lang="en-US" sz="14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-  </a:t>
            </a:r>
            <a:r>
              <a:rPr lang="en-US" sz="1400" dirty="0" err="1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Coriolis</a:t>
            </a:r>
            <a:r>
              <a:rPr lang="en-US" sz="14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-Stokes stress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 err="1">
                <a:solidFill>
                  <a:prstClr val="black"/>
                </a:solidFill>
                <a:latin typeface="Calibri"/>
                <a:ea typeface="+mn-ea"/>
                <a:cs typeface="+mn-cs"/>
              </a:rPr>
              <a:t>τ</a:t>
            </a:r>
            <a:r>
              <a:rPr lang="en-US" sz="1400" baseline="-25000" dirty="0" err="1">
                <a:solidFill>
                  <a:prstClr val="black"/>
                </a:solidFill>
                <a:latin typeface="Calibri"/>
                <a:ea typeface="+mn-ea"/>
                <a:cs typeface="+mn-cs"/>
              </a:rPr>
              <a:t>dif</a:t>
            </a:r>
            <a:r>
              <a:rPr lang="en-US" sz="14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– wave mom. budget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solidFill>
                  <a:prstClr val="black"/>
                </a:solidFill>
                <a:latin typeface="Calibri"/>
                <a:ea typeface="+mn-ea"/>
                <a:cs typeface="+mn-cs"/>
              </a:rPr>
              <a:t>Ψ</a:t>
            </a:r>
            <a:r>
              <a:rPr lang="en-US" sz="14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– wave spectrum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  <a:ea typeface="+mn-ea"/>
                <a:cs typeface="+mn-cs"/>
              </a:rPr>
              <a:t>U</a:t>
            </a:r>
            <a:r>
              <a:rPr lang="en-US" sz="1400" b="1" baseline="-25000" dirty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  <a:ea typeface="+mn-ea"/>
                <a:cs typeface="+mn-cs"/>
              </a:rPr>
              <a:t>s</a:t>
            </a:r>
            <a:r>
              <a:rPr lang="en-US" sz="14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</a:t>
            </a:r>
            <a:r>
              <a:rPr lang="en-US" sz="14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– </a:t>
            </a:r>
            <a:r>
              <a:rPr lang="en-US" sz="14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Stokes drift</a:t>
            </a:r>
            <a:endParaRPr lang="en-US" sz="14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U</a:t>
            </a:r>
            <a:r>
              <a:rPr lang="en-US" sz="1400" baseline="-250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10N</a:t>
            </a:r>
            <a:r>
              <a:rPr lang="en-US" sz="14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– neutral 10m wind</a:t>
            </a:r>
            <a:endParaRPr lang="en-US" sz="1400" baseline="-250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842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705"/>
            <a:ext cx="8915400" cy="1143000"/>
          </a:xfrm>
        </p:spPr>
        <p:txBody>
          <a:bodyPr>
            <a:noAutofit/>
          </a:bodyPr>
          <a:lstStyle/>
          <a:p>
            <a:pPr algn="r"/>
            <a:r>
              <a:rPr lang="en-US" sz="3600" dirty="0" smtClean="0">
                <a:solidFill>
                  <a:srgbClr val="04617B"/>
                </a:solidFill>
                <a:latin typeface="Calibri"/>
                <a:cs typeface="Calibri"/>
              </a:rPr>
              <a:t>Examples of sea state dependent C</a:t>
            </a:r>
            <a:r>
              <a:rPr lang="en-US" sz="3600" baseline="-25000" dirty="0" smtClean="0">
                <a:solidFill>
                  <a:srgbClr val="04617B"/>
                </a:solidFill>
                <a:latin typeface="Calibri"/>
                <a:cs typeface="Calibri"/>
              </a:rPr>
              <a:t>d </a:t>
            </a:r>
            <a:r>
              <a:rPr lang="en-US" sz="3600" dirty="0" smtClean="0">
                <a:solidFill>
                  <a:srgbClr val="04617B"/>
                </a:solidFill>
                <a:latin typeface="Calibri"/>
                <a:cs typeface="Calibri"/>
              </a:rPr>
              <a:t>in WW3-MPIPOM coupled model (wind is prescribed)</a:t>
            </a:r>
            <a:endParaRPr lang="en-US" sz="3600" baseline="-25000" dirty="0">
              <a:solidFill>
                <a:srgbClr val="04617B"/>
              </a:solidFill>
              <a:latin typeface="Calibri"/>
              <a:cs typeface="Calibri"/>
            </a:endParaRPr>
          </a:p>
        </p:txBody>
      </p:sp>
      <p:pic>
        <p:nvPicPr>
          <p:cNvPr id="3" name="Picture 2" descr="CDvU10DCCM-10-70-6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08" y="1494300"/>
            <a:ext cx="3283037" cy="2618679"/>
          </a:xfrm>
          <a:prstGeom prst="rect">
            <a:avLst/>
          </a:prstGeom>
        </p:spPr>
      </p:pic>
      <p:pic>
        <p:nvPicPr>
          <p:cNvPr id="5" name="Picture 4" descr="CDvU10DCCM-05-70-6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536" y="1494300"/>
            <a:ext cx="3193244" cy="25470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41038" y="1124968"/>
            <a:ext cx="330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 RMS= 70 km, U</a:t>
            </a:r>
            <a:r>
              <a:rPr lang="en-US" baseline="-25000" dirty="0" smtClean="0">
                <a:latin typeface="Arial"/>
                <a:cs typeface="Arial"/>
              </a:rPr>
              <a:t>10max</a:t>
            </a:r>
            <a:r>
              <a:rPr lang="en-US" dirty="0" smtClean="0">
                <a:latin typeface="Arial"/>
                <a:cs typeface="Arial"/>
              </a:rPr>
              <a:t>= 65 m/s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9" name="Picture 8" descr="CDratioDCCM_10_70_6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08" y="4112284"/>
            <a:ext cx="3271144" cy="2609192"/>
          </a:xfrm>
          <a:prstGeom prst="rect">
            <a:avLst/>
          </a:prstGeom>
        </p:spPr>
      </p:pic>
      <p:pic>
        <p:nvPicPr>
          <p:cNvPr id="10" name="Picture 9" descr="CDratioDCCM_5_70_6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536" y="4174419"/>
            <a:ext cx="3193244" cy="254705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4444B-8753-7A41-93B0-14F3C9EE6796}" type="slidenum">
              <a:rPr lang="en-US" smtClean="0"/>
              <a:t>39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42222" y="3086968"/>
            <a:ext cx="1298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U</a:t>
            </a:r>
            <a:r>
              <a:rPr lang="en-US" b="1" baseline="-25000" dirty="0">
                <a:latin typeface="Arial"/>
                <a:cs typeface="Arial"/>
              </a:rPr>
              <a:t>T</a:t>
            </a:r>
            <a:r>
              <a:rPr lang="en-US" b="1" dirty="0">
                <a:latin typeface="Arial"/>
                <a:cs typeface="Arial"/>
              </a:rPr>
              <a:t>=10 m/</a:t>
            </a:r>
            <a:r>
              <a:rPr lang="en-US" b="1" dirty="0" smtClean="0">
                <a:latin typeface="Arial"/>
                <a:cs typeface="Arial"/>
              </a:rPr>
              <a:t>s 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5382762" y="3070401"/>
            <a:ext cx="1170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U</a:t>
            </a:r>
            <a:r>
              <a:rPr lang="en-US" b="1" baseline="-25000" dirty="0">
                <a:latin typeface="Arial"/>
                <a:cs typeface="Arial"/>
              </a:rPr>
              <a:t>T</a:t>
            </a:r>
            <a:r>
              <a:rPr lang="en-US" b="1" dirty="0" smtClean="0">
                <a:latin typeface="Arial"/>
                <a:cs typeface="Arial"/>
              </a:rPr>
              <a:t>=5 </a:t>
            </a:r>
            <a:r>
              <a:rPr lang="en-US" b="1" dirty="0">
                <a:latin typeface="Arial"/>
                <a:cs typeface="Arial"/>
              </a:rPr>
              <a:t>m/</a:t>
            </a:r>
            <a:r>
              <a:rPr lang="en-US" b="1" dirty="0" smtClean="0">
                <a:latin typeface="Arial"/>
                <a:cs typeface="Arial"/>
              </a:rPr>
              <a:t>s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62671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778435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4400" dirty="0" smtClean="0">
                <a:ea typeface="+mj-ea"/>
                <a:cs typeface="+mj-cs"/>
              </a:rPr>
              <a:t>Developing POM for Tropical Cyclones</a:t>
            </a:r>
            <a:endParaRPr lang="en-US" sz="4400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8458200" cy="46180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Constantia" charset="0"/>
              </a:rPr>
              <a:t>Available POM code version transferred to University of Rhode Island (URI) in </a:t>
            </a:r>
            <a:r>
              <a:rPr lang="en-US" sz="2400" dirty="0" smtClean="0">
                <a:latin typeface="Constantia" charset="0"/>
              </a:rPr>
              <a:t>1994</a:t>
            </a:r>
            <a:endParaRPr lang="en-US" altLang="ja-JP" sz="2400" dirty="0">
              <a:latin typeface="Constantia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Constantia" charset="0"/>
              </a:rPr>
              <a:t>POM code changes made at URI specifically to address ocean response to hurricane wind forcing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Constantia" charset="0"/>
              </a:rPr>
              <a:t>This POM version coupled to GFDL hurricane model at URI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Constantia" charset="0"/>
              </a:rPr>
              <a:t>Coupled GFDL/POM model operational at NCEP in 2001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Constantia" charset="0"/>
              </a:rPr>
              <a:t>Additional POM upgrades made at URI during 2000</a:t>
            </a:r>
            <a:r>
              <a:rPr lang="ja-JP" altLang="en-US" sz="2400" dirty="0">
                <a:latin typeface="Constantia" charset="0"/>
              </a:rPr>
              <a:t>’</a:t>
            </a:r>
            <a:r>
              <a:rPr lang="en-US" altLang="ja-JP" sz="2400" dirty="0">
                <a:latin typeface="Constantia" charset="0"/>
              </a:rPr>
              <a:t>s (e.g. initialization) and implemented in operational GFDL/POM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Constantia" charset="0"/>
              </a:rPr>
              <a:t>Same version of POM coupled to operational HWRF in 2007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latin typeface="Constantia" charset="0"/>
              </a:rPr>
              <a:t>New version created in 2014: Message Passing Interface POM for tropical cyclones (MPIPOM-TC)</a:t>
            </a:r>
            <a:endParaRPr lang="en-US" sz="2400" dirty="0">
              <a:latin typeface="Constant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88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4617B"/>
                </a:solidFill>
                <a:latin typeface="Calibri"/>
                <a:cs typeface="Calibri"/>
              </a:rPr>
              <a:t>Wave dependent surface boundary conditions in the ocean model</a:t>
            </a:r>
            <a:endParaRPr lang="en-US" sz="4000" dirty="0">
              <a:solidFill>
                <a:srgbClr val="04617B"/>
              </a:solidFill>
              <a:latin typeface="Calibri"/>
              <a:cs typeface="Calibri"/>
            </a:endParaRPr>
          </a:p>
        </p:txBody>
      </p:sp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8439385"/>
              </p:ext>
            </p:extLst>
          </p:nvPr>
        </p:nvGraphicFramePr>
        <p:xfrm>
          <a:off x="851869" y="1854325"/>
          <a:ext cx="6691931" cy="9954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" name="Equation" r:id="rId3" imgW="3009900" imgH="444500" progId="Equation.3">
                  <p:embed/>
                </p:oleObj>
              </mc:Choice>
              <mc:Fallback>
                <p:oleObj name="Equation" r:id="rId3" imgW="30099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1869" y="1854325"/>
                        <a:ext cx="6691931" cy="995494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865310"/>
              </p:ext>
            </p:extLst>
          </p:nvPr>
        </p:nvGraphicFramePr>
        <p:xfrm>
          <a:off x="1143000" y="4013200"/>
          <a:ext cx="1923477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" name="Equation" r:id="rId5" imgW="952087" imgH="330057" progId="Equation.3">
                  <p:embed/>
                </p:oleObj>
              </mc:Choice>
              <mc:Fallback>
                <p:oleObj name="Equation" r:id="rId5" imgW="952087" imgH="33005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013200"/>
                        <a:ext cx="1923477" cy="6731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2988028"/>
              </p:ext>
            </p:extLst>
          </p:nvPr>
        </p:nvGraphicFramePr>
        <p:xfrm>
          <a:off x="3370117" y="4064000"/>
          <a:ext cx="1804458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" name="Equation" r:id="rId7" imgW="1079500" imgH="330200" progId="Equation.3">
                  <p:embed/>
                </p:oleObj>
              </mc:Choice>
              <mc:Fallback>
                <p:oleObj name="Equation" r:id="rId7" imgW="1079500" imgH="330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0117" y="4064000"/>
                        <a:ext cx="1804458" cy="5588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4336147"/>
              </p:ext>
            </p:extLst>
          </p:nvPr>
        </p:nvGraphicFramePr>
        <p:xfrm>
          <a:off x="5384807" y="4013200"/>
          <a:ext cx="2171171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" name="Equation" r:id="rId9" imgW="1295400" imgH="330200" progId="Equation.3">
                  <p:embed/>
                </p:oleObj>
              </mc:Choice>
              <mc:Fallback>
                <p:oleObj name="Equation" r:id="rId9" imgW="1295400" imgH="330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4807" y="4013200"/>
                        <a:ext cx="2171171" cy="5588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966547" y="3117035"/>
            <a:ext cx="139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Wind stress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2" name="Left Brace 11"/>
          <p:cNvSpPr/>
          <p:nvPr/>
        </p:nvSpPr>
        <p:spPr>
          <a:xfrm rot="16200000" flipV="1">
            <a:off x="3546853" y="1787524"/>
            <a:ext cx="383659" cy="2197100"/>
          </a:xfrm>
          <a:prstGeom prst="leftBrace">
            <a:avLst>
              <a:gd name="adj1" fmla="val 32384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38280" y="3135187"/>
            <a:ext cx="2754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Wave momentum budget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74575" y="3135187"/>
            <a:ext cx="173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/>
                <a:cs typeface="Arial"/>
              </a:rPr>
              <a:t>Coriolis</a:t>
            </a:r>
            <a:r>
              <a:rPr lang="en-US" dirty="0">
                <a:latin typeface="Arial"/>
                <a:cs typeface="Arial"/>
              </a:rPr>
              <a:t>-</a:t>
            </a:r>
            <a:r>
              <a:rPr lang="en-US" dirty="0" smtClean="0">
                <a:latin typeface="Arial"/>
                <a:cs typeface="Arial"/>
              </a:rPr>
              <a:t>Stokes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5" name="Left Brace 14"/>
          <p:cNvSpPr/>
          <p:nvPr/>
        </p:nvSpPr>
        <p:spPr>
          <a:xfrm rot="16200000" flipV="1">
            <a:off x="1693326" y="2487194"/>
            <a:ext cx="383659" cy="725248"/>
          </a:xfrm>
          <a:prstGeom prst="leftBrace">
            <a:avLst>
              <a:gd name="adj1" fmla="val 32384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Left Brace 15"/>
          <p:cNvSpPr/>
          <p:nvPr/>
        </p:nvSpPr>
        <p:spPr>
          <a:xfrm rot="16200000" flipV="1">
            <a:off x="5358749" y="2487194"/>
            <a:ext cx="383659" cy="725248"/>
          </a:xfrm>
          <a:prstGeom prst="leftBrace">
            <a:avLst>
              <a:gd name="adj1" fmla="val 32384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2449513" y="4971536"/>
            <a:ext cx="7391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lang="en-US" dirty="0" smtClean="0">
                <a:cs typeface="Times New Roman" charset="0"/>
              </a:rPr>
              <a:t>: </a:t>
            </a:r>
            <a:r>
              <a:rPr lang="en-US" dirty="0">
                <a:cs typeface="Times New Roman" charset="0"/>
              </a:rPr>
              <a:t>Stokes drift               :Radiation </a:t>
            </a:r>
            <a:r>
              <a:rPr lang="en-US" dirty="0" smtClean="0">
                <a:cs typeface="Times New Roman" charset="0"/>
              </a:rPr>
              <a:t>stress </a:t>
            </a:r>
            <a:endParaRPr lang="en-US" dirty="0"/>
          </a:p>
        </p:txBody>
      </p:sp>
      <p:graphicFrame>
        <p:nvGraphicFramePr>
          <p:cNvPr id="1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7283435"/>
              </p:ext>
            </p:extLst>
          </p:nvPr>
        </p:nvGraphicFramePr>
        <p:xfrm>
          <a:off x="4042449" y="4972052"/>
          <a:ext cx="40957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" name="Equation" r:id="rId11" imgW="253890" imgH="241195" progId="Equation.3">
                  <p:embed/>
                </p:oleObj>
              </mc:Choice>
              <mc:Fallback>
                <p:oleObj name="Equation" r:id="rId11" imgW="253890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2449" y="4972052"/>
                        <a:ext cx="409575" cy="4318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3527112"/>
              </p:ext>
            </p:extLst>
          </p:nvPr>
        </p:nvGraphicFramePr>
        <p:xfrm>
          <a:off x="2057280" y="4972052"/>
          <a:ext cx="381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7" name="Equation" r:id="rId13" imgW="228600" imgH="228600" progId="Equation.3">
                  <p:embed/>
                </p:oleObj>
              </mc:Choice>
              <mc:Fallback>
                <p:oleObj name="Equation" r:id="rId13" imgW="2286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280" y="4972052"/>
                        <a:ext cx="381000" cy="3810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4444B-8753-7A41-93B0-14F3C9EE679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006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4505"/>
            <a:ext cx="9144000" cy="1143000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04617B"/>
                </a:solidFill>
                <a:latin typeface="Calibri"/>
                <a:cs typeface="Calibri"/>
              </a:rPr>
              <a:t>Hurricane Edouard, Coupled WW3-MPIPOM: </a:t>
            </a:r>
            <a:br>
              <a:rPr lang="en-US" sz="2800" dirty="0" smtClean="0">
                <a:solidFill>
                  <a:srgbClr val="04617B"/>
                </a:solidFill>
                <a:latin typeface="Calibri"/>
                <a:cs typeface="Calibri"/>
              </a:rPr>
            </a:br>
            <a:r>
              <a:rPr lang="en-US" sz="2800" dirty="0" smtClean="0">
                <a:solidFill>
                  <a:srgbClr val="04617B"/>
                </a:solidFill>
                <a:latin typeface="Calibri"/>
                <a:cs typeface="Calibri"/>
              </a:rPr>
              <a:t>Effect of wave dependent surface boundary conditions </a:t>
            </a:r>
            <a:endParaRPr lang="en-US" sz="2800" dirty="0">
              <a:solidFill>
                <a:srgbClr val="04617B"/>
              </a:solidFill>
              <a:latin typeface="Calibri"/>
              <a:cs typeface="Calibri"/>
            </a:endParaRPr>
          </a:p>
        </p:txBody>
      </p:sp>
      <p:pic>
        <p:nvPicPr>
          <p:cNvPr id="3" name="Picture 2" descr="SSDCD_0004_Temp_dif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1" y="4018870"/>
            <a:ext cx="3097066" cy="2470341"/>
          </a:xfrm>
          <a:prstGeom prst="rect">
            <a:avLst/>
          </a:prstGeom>
        </p:spPr>
      </p:pic>
      <p:pic>
        <p:nvPicPr>
          <p:cNvPr id="4" name="Picture 3" descr="control_0004_Tem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02" y="3893226"/>
            <a:ext cx="3293195" cy="2626781"/>
          </a:xfrm>
          <a:prstGeom prst="rect">
            <a:avLst/>
          </a:prstGeom>
        </p:spPr>
      </p:pic>
      <p:pic>
        <p:nvPicPr>
          <p:cNvPr id="8" name="Picture 7" descr="SSDCD_0004_MomFlux_diff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470" y="1197505"/>
            <a:ext cx="3297597" cy="2630292"/>
          </a:xfrm>
          <a:prstGeom prst="rect">
            <a:avLst/>
          </a:prstGeom>
        </p:spPr>
      </p:pic>
      <p:pic>
        <p:nvPicPr>
          <p:cNvPr id="9" name="Picture 8" descr="control_0004_MomFlu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02" y="1208834"/>
            <a:ext cx="3297597" cy="263029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4444B-8753-7A41-93B0-14F3C9EE679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163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/>
          <p:cNvSpPr/>
          <p:nvPr/>
        </p:nvSpPr>
        <p:spPr>
          <a:xfrm>
            <a:off x="71220" y="629599"/>
            <a:ext cx="8329068" cy="341632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2F2B20"/>
              </a:solidFill>
              <a:latin typeface="Arial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2F2B20"/>
                </a:solidFill>
                <a:latin typeface="Arial"/>
              </a:rPr>
              <a:t>	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2F2B20"/>
                </a:solidFill>
                <a:latin typeface="Arial"/>
              </a:rPr>
              <a:t>	</a:t>
            </a:r>
            <a:r>
              <a:rPr lang="en-US" dirty="0" smtClean="0">
                <a:solidFill>
                  <a:srgbClr val="2F2B20"/>
                </a:solidFill>
                <a:latin typeface="Arial"/>
              </a:rPr>
              <a:t>1. Enhance K based on the Langmuir number</a:t>
            </a:r>
            <a:endParaRPr lang="en-US" baseline="30000" dirty="0" smtClean="0">
              <a:solidFill>
                <a:srgbClr val="2F2B20"/>
              </a:solidFill>
              <a:latin typeface="Arial"/>
            </a:endParaRPr>
          </a:p>
          <a:p>
            <a:pPr marL="800100" lvl="1" indent="-342900" defTabSz="457200" fontAlgn="auto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 smtClean="0">
              <a:solidFill>
                <a:srgbClr val="2F2B20"/>
              </a:solidFill>
              <a:latin typeface="Arial"/>
            </a:endParaRPr>
          </a:p>
          <a:p>
            <a:pPr marL="800100" lvl="1" indent="-342900" defTabSz="457200" fontAlgn="auto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 smtClean="0">
              <a:solidFill>
                <a:srgbClr val="2F2B20"/>
              </a:solidFill>
              <a:latin typeface="Arial"/>
            </a:endParaRPr>
          </a:p>
          <a:p>
            <a:pPr lvl="1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2F2B20"/>
              </a:solidFill>
              <a:latin typeface="Arial"/>
            </a:endParaRPr>
          </a:p>
          <a:p>
            <a:pPr lvl="1" defTabSz="457200" fontAlgn="auto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rgbClr val="2F2B20"/>
              </a:solidFill>
              <a:latin typeface="Arial"/>
            </a:endParaRPr>
          </a:p>
          <a:p>
            <a:pPr lvl="1" defTabSz="457200" fontAlgn="auto">
              <a:spcBef>
                <a:spcPts val="0"/>
              </a:spcBef>
              <a:spcAft>
                <a:spcPts val="0"/>
              </a:spcAft>
            </a:pPr>
            <a:endParaRPr lang="en-US" b="1" dirty="0" smtClean="0">
              <a:solidFill>
                <a:srgbClr val="2F2B20"/>
              </a:solidFill>
              <a:latin typeface="Arial"/>
            </a:endParaRPr>
          </a:p>
          <a:p>
            <a:pPr marL="800100" lvl="1" indent="-342900" defTabSz="457200" fontAlgn="auto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>
              <a:solidFill>
                <a:srgbClr val="2F2B20"/>
              </a:solidFill>
              <a:latin typeface="Arial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2F2B20"/>
                </a:solidFill>
                <a:latin typeface="Arial"/>
              </a:rPr>
              <a:t>	</a:t>
            </a:r>
            <a:endParaRPr lang="en-US" dirty="0" smtClean="0">
              <a:solidFill>
                <a:srgbClr val="2F2B20"/>
              </a:solidFill>
              <a:latin typeface="Arial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2F2B20"/>
                </a:solidFill>
                <a:latin typeface="Arial"/>
              </a:rPr>
              <a:t>	</a:t>
            </a:r>
            <a:r>
              <a:rPr lang="en-US" dirty="0" smtClean="0">
                <a:solidFill>
                  <a:srgbClr val="2F2B20"/>
                </a:solidFill>
                <a:latin typeface="Arial"/>
              </a:rPr>
              <a:t>2. Use the </a:t>
            </a:r>
            <a:r>
              <a:rPr lang="en-US" dirty="0" err="1" smtClean="0">
                <a:solidFill>
                  <a:srgbClr val="2F2B20"/>
                </a:solidFill>
                <a:latin typeface="Arial"/>
              </a:rPr>
              <a:t>Lagrangian</a:t>
            </a:r>
            <a:r>
              <a:rPr lang="en-US" dirty="0" smtClean="0">
                <a:solidFill>
                  <a:srgbClr val="2F2B20"/>
                </a:solidFill>
                <a:latin typeface="Arial"/>
              </a:rPr>
              <a:t> current in place of the </a:t>
            </a:r>
            <a:r>
              <a:rPr lang="en-US" dirty="0" err="1" smtClean="0">
                <a:solidFill>
                  <a:srgbClr val="2F2B20"/>
                </a:solidFill>
                <a:latin typeface="Arial"/>
              </a:rPr>
              <a:t>Eulerian</a:t>
            </a:r>
            <a:r>
              <a:rPr lang="en-US" dirty="0" smtClean="0">
                <a:solidFill>
                  <a:srgbClr val="2F2B20"/>
                </a:solidFill>
                <a:latin typeface="Arial"/>
              </a:rPr>
              <a:t> current in KPP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 dirty="0" smtClean="0">
              <a:solidFill>
                <a:srgbClr val="2F2B20"/>
              </a:solidFill>
              <a:latin typeface="Arial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374321" y="1725396"/>
            <a:ext cx="3061246" cy="1149809"/>
            <a:chOff x="2374321" y="1725396"/>
            <a:chExt cx="3061246" cy="1149809"/>
          </a:xfrm>
        </p:grpSpPr>
        <p:sp>
          <p:nvSpPr>
            <p:cNvPr id="139" name="Rectangle 138"/>
            <p:cNvSpPr/>
            <p:nvPr/>
          </p:nvSpPr>
          <p:spPr>
            <a:xfrm>
              <a:off x="2914037" y="2420602"/>
              <a:ext cx="1689817" cy="45460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2F2B20"/>
                </a:solidFill>
                <a:latin typeface="Arial"/>
              </a:endParaRPr>
            </a:p>
          </p:txBody>
        </p:sp>
        <p:graphicFrame>
          <p:nvGraphicFramePr>
            <p:cNvPr id="140" name="Object 13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10155353"/>
                </p:ext>
              </p:extLst>
            </p:nvPr>
          </p:nvGraphicFramePr>
          <p:xfrm>
            <a:off x="3002131" y="2420602"/>
            <a:ext cx="1451841" cy="4546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02" name="Equation" r:id="rId4" imgW="850900" imgH="266700" progId="Equation.3">
                    <p:embed/>
                  </p:oleObj>
                </mc:Choice>
                <mc:Fallback>
                  <p:oleObj name="Equation" r:id="rId4" imgW="850900" imgH="266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002131" y="2420602"/>
                          <a:ext cx="1451841" cy="45460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" name="Rectangle 142"/>
            <p:cNvSpPr/>
            <p:nvPr/>
          </p:nvSpPr>
          <p:spPr>
            <a:xfrm>
              <a:off x="2374321" y="1725396"/>
              <a:ext cx="3061246" cy="46050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2F2B20"/>
                </a:solidFill>
                <a:latin typeface="Arial"/>
              </a:endParaRPr>
            </a:p>
          </p:txBody>
        </p:sp>
        <p:graphicFrame>
          <p:nvGraphicFramePr>
            <p:cNvPr id="144" name="Object 14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91019924"/>
                </p:ext>
              </p:extLst>
            </p:nvPr>
          </p:nvGraphicFramePr>
          <p:xfrm>
            <a:off x="2378644" y="1725396"/>
            <a:ext cx="3056922" cy="4605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03" name="Equation" r:id="rId6" imgW="1587500" imgH="241300" progId="Equation.3">
                    <p:embed/>
                  </p:oleObj>
                </mc:Choice>
                <mc:Fallback>
                  <p:oleObj name="Equation" r:id="rId6" imgW="15875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378644" y="1725396"/>
                          <a:ext cx="3056922" cy="46050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4"/>
          <p:cNvGrpSpPr/>
          <p:nvPr/>
        </p:nvGrpSpPr>
        <p:grpSpPr>
          <a:xfrm>
            <a:off x="3047928" y="3973109"/>
            <a:ext cx="1682776" cy="1971173"/>
            <a:chOff x="3047928" y="3973109"/>
            <a:chExt cx="1682776" cy="1971173"/>
          </a:xfrm>
        </p:grpSpPr>
        <p:sp>
          <p:nvSpPr>
            <p:cNvPr id="146" name="Rectangle 145"/>
            <p:cNvSpPr/>
            <p:nvPr/>
          </p:nvSpPr>
          <p:spPr>
            <a:xfrm>
              <a:off x="3047928" y="4330662"/>
              <a:ext cx="1682776" cy="1613620"/>
            </a:xfrm>
            <a:prstGeom prst="rect">
              <a:avLst/>
            </a:prstGeom>
            <a:ln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2F2B20"/>
                </a:solidFill>
                <a:latin typeface="Arial"/>
              </a:endParaRPr>
            </a:p>
          </p:txBody>
        </p:sp>
        <p:cxnSp>
          <p:nvCxnSpPr>
            <p:cNvPr id="147" name="Straight Connector 146"/>
            <p:cNvCxnSpPr/>
            <p:nvPr/>
          </p:nvCxnSpPr>
          <p:spPr>
            <a:xfrm>
              <a:off x="3214596" y="4656358"/>
              <a:ext cx="180533" cy="226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3225766" y="5184763"/>
              <a:ext cx="177618" cy="1104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Freeform 148"/>
            <p:cNvSpPr/>
            <p:nvPr/>
          </p:nvSpPr>
          <p:spPr>
            <a:xfrm>
              <a:off x="3053636" y="4419945"/>
              <a:ext cx="1629883" cy="325481"/>
            </a:xfrm>
            <a:custGeom>
              <a:avLst/>
              <a:gdLst>
                <a:gd name="connsiteX0" fmla="*/ 0 w 3225259"/>
                <a:gd name="connsiteY0" fmla="*/ 217237 h 416880"/>
                <a:gd name="connsiteX1" fmla="*/ 542096 w 3225259"/>
                <a:gd name="connsiteY1" fmla="*/ 62342 h 416880"/>
                <a:gd name="connsiteX2" fmla="*/ 960284 w 3225259"/>
                <a:gd name="connsiteY2" fmla="*/ 232727 h 416880"/>
                <a:gd name="connsiteX3" fmla="*/ 1424938 w 3225259"/>
                <a:gd name="connsiteY3" fmla="*/ 403112 h 416880"/>
                <a:gd name="connsiteX4" fmla="*/ 1936057 w 3225259"/>
                <a:gd name="connsiteY4" fmla="*/ 170769 h 416880"/>
                <a:gd name="connsiteX5" fmla="*/ 2338757 w 3225259"/>
                <a:gd name="connsiteY5" fmla="*/ 384 h 416880"/>
                <a:gd name="connsiteX6" fmla="*/ 2664015 w 3225259"/>
                <a:gd name="connsiteY6" fmla="*/ 217237 h 416880"/>
                <a:gd name="connsiteX7" fmla="*/ 3175134 w 3225259"/>
                <a:gd name="connsiteY7" fmla="*/ 403112 h 416880"/>
                <a:gd name="connsiteX8" fmla="*/ 3206111 w 3225259"/>
                <a:gd name="connsiteY8" fmla="*/ 403112 h 416880"/>
                <a:gd name="connsiteX0" fmla="*/ 0 w 3225259"/>
                <a:gd name="connsiteY0" fmla="*/ 217237 h 412070"/>
                <a:gd name="connsiteX1" fmla="*/ 542096 w 3225259"/>
                <a:gd name="connsiteY1" fmla="*/ 62342 h 412070"/>
                <a:gd name="connsiteX2" fmla="*/ 960284 w 3225259"/>
                <a:gd name="connsiteY2" fmla="*/ 232727 h 412070"/>
                <a:gd name="connsiteX3" fmla="*/ 1424938 w 3225259"/>
                <a:gd name="connsiteY3" fmla="*/ 403112 h 412070"/>
                <a:gd name="connsiteX4" fmla="*/ 1936057 w 3225259"/>
                <a:gd name="connsiteY4" fmla="*/ 170769 h 412070"/>
                <a:gd name="connsiteX5" fmla="*/ 2338757 w 3225259"/>
                <a:gd name="connsiteY5" fmla="*/ 384 h 412070"/>
                <a:gd name="connsiteX6" fmla="*/ 2664015 w 3225259"/>
                <a:gd name="connsiteY6" fmla="*/ 217237 h 412070"/>
                <a:gd name="connsiteX7" fmla="*/ 3175134 w 3225259"/>
                <a:gd name="connsiteY7" fmla="*/ 403112 h 412070"/>
                <a:gd name="connsiteX8" fmla="*/ 3206111 w 3225259"/>
                <a:gd name="connsiteY8" fmla="*/ 384768 h 412070"/>
                <a:gd name="connsiteX0" fmla="*/ 0 w 3175134"/>
                <a:gd name="connsiteY0" fmla="*/ 217237 h 403719"/>
                <a:gd name="connsiteX1" fmla="*/ 542096 w 3175134"/>
                <a:gd name="connsiteY1" fmla="*/ 62342 h 403719"/>
                <a:gd name="connsiteX2" fmla="*/ 960284 w 3175134"/>
                <a:gd name="connsiteY2" fmla="*/ 232727 h 403719"/>
                <a:gd name="connsiteX3" fmla="*/ 1424938 w 3175134"/>
                <a:gd name="connsiteY3" fmla="*/ 403112 h 403719"/>
                <a:gd name="connsiteX4" fmla="*/ 1936057 w 3175134"/>
                <a:gd name="connsiteY4" fmla="*/ 170769 h 403719"/>
                <a:gd name="connsiteX5" fmla="*/ 2338757 w 3175134"/>
                <a:gd name="connsiteY5" fmla="*/ 384 h 403719"/>
                <a:gd name="connsiteX6" fmla="*/ 2664015 w 3175134"/>
                <a:gd name="connsiteY6" fmla="*/ 217237 h 403719"/>
                <a:gd name="connsiteX7" fmla="*/ 3175134 w 3175134"/>
                <a:gd name="connsiteY7" fmla="*/ 403112 h 403719"/>
                <a:gd name="connsiteX0" fmla="*/ 0 w 2664015"/>
                <a:gd name="connsiteY0" fmla="*/ 217237 h 403719"/>
                <a:gd name="connsiteX1" fmla="*/ 542096 w 2664015"/>
                <a:gd name="connsiteY1" fmla="*/ 62342 h 403719"/>
                <a:gd name="connsiteX2" fmla="*/ 960284 w 2664015"/>
                <a:gd name="connsiteY2" fmla="*/ 232727 h 403719"/>
                <a:gd name="connsiteX3" fmla="*/ 1424938 w 2664015"/>
                <a:gd name="connsiteY3" fmla="*/ 403112 h 403719"/>
                <a:gd name="connsiteX4" fmla="*/ 1936057 w 2664015"/>
                <a:gd name="connsiteY4" fmla="*/ 170769 h 403719"/>
                <a:gd name="connsiteX5" fmla="*/ 2338757 w 2664015"/>
                <a:gd name="connsiteY5" fmla="*/ 384 h 403719"/>
                <a:gd name="connsiteX6" fmla="*/ 2664015 w 2664015"/>
                <a:gd name="connsiteY6" fmla="*/ 217237 h 403719"/>
                <a:gd name="connsiteX0" fmla="*/ 0 w 2338757"/>
                <a:gd name="connsiteY0" fmla="*/ 217237 h 403719"/>
                <a:gd name="connsiteX1" fmla="*/ 542096 w 2338757"/>
                <a:gd name="connsiteY1" fmla="*/ 62342 h 403719"/>
                <a:gd name="connsiteX2" fmla="*/ 960284 w 2338757"/>
                <a:gd name="connsiteY2" fmla="*/ 232727 h 403719"/>
                <a:gd name="connsiteX3" fmla="*/ 1424938 w 2338757"/>
                <a:gd name="connsiteY3" fmla="*/ 403112 h 403719"/>
                <a:gd name="connsiteX4" fmla="*/ 1936057 w 2338757"/>
                <a:gd name="connsiteY4" fmla="*/ 170769 h 403719"/>
                <a:gd name="connsiteX5" fmla="*/ 2338757 w 2338757"/>
                <a:gd name="connsiteY5" fmla="*/ 384 h 403719"/>
                <a:gd name="connsiteX0" fmla="*/ 0 w 1936057"/>
                <a:gd name="connsiteY0" fmla="*/ 154957 h 341439"/>
                <a:gd name="connsiteX1" fmla="*/ 542096 w 1936057"/>
                <a:gd name="connsiteY1" fmla="*/ 62 h 341439"/>
                <a:gd name="connsiteX2" fmla="*/ 960284 w 1936057"/>
                <a:gd name="connsiteY2" fmla="*/ 170447 h 341439"/>
                <a:gd name="connsiteX3" fmla="*/ 1424938 w 1936057"/>
                <a:gd name="connsiteY3" fmla="*/ 340832 h 341439"/>
                <a:gd name="connsiteX4" fmla="*/ 1936057 w 1936057"/>
                <a:gd name="connsiteY4" fmla="*/ 108489 h 341439"/>
                <a:gd name="connsiteX0" fmla="*/ 0 w 1936057"/>
                <a:gd name="connsiteY0" fmla="*/ 154957 h 341439"/>
                <a:gd name="connsiteX1" fmla="*/ 542096 w 1936057"/>
                <a:gd name="connsiteY1" fmla="*/ 62 h 341439"/>
                <a:gd name="connsiteX2" fmla="*/ 960284 w 1936057"/>
                <a:gd name="connsiteY2" fmla="*/ 170447 h 341439"/>
                <a:gd name="connsiteX3" fmla="*/ 1424938 w 1936057"/>
                <a:gd name="connsiteY3" fmla="*/ 340832 h 341439"/>
                <a:gd name="connsiteX4" fmla="*/ 1936057 w 1936057"/>
                <a:gd name="connsiteY4" fmla="*/ 108489 h 34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6057" h="341439">
                  <a:moveTo>
                    <a:pt x="0" y="154957"/>
                  </a:moveTo>
                  <a:cubicBezTo>
                    <a:pt x="191024" y="76218"/>
                    <a:pt x="382049" y="-2520"/>
                    <a:pt x="542096" y="62"/>
                  </a:cubicBezTo>
                  <a:cubicBezTo>
                    <a:pt x="702143" y="2644"/>
                    <a:pt x="813144" y="113652"/>
                    <a:pt x="960284" y="170447"/>
                  </a:cubicBezTo>
                  <a:cubicBezTo>
                    <a:pt x="1107424" y="227242"/>
                    <a:pt x="1262309" y="351158"/>
                    <a:pt x="1424938" y="340832"/>
                  </a:cubicBezTo>
                  <a:cubicBezTo>
                    <a:pt x="1587567" y="330506"/>
                    <a:pt x="1783754" y="175610"/>
                    <a:pt x="1936057" y="108489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2F2B20"/>
                </a:solidFill>
                <a:latin typeface="Arial"/>
              </a:endParaRPr>
            </a:p>
          </p:txBody>
        </p:sp>
        <p:cxnSp>
          <p:nvCxnSpPr>
            <p:cNvPr id="150" name="Straight Connector 149"/>
            <p:cNvCxnSpPr/>
            <p:nvPr/>
          </p:nvCxnSpPr>
          <p:spPr>
            <a:xfrm>
              <a:off x="3254055" y="5706181"/>
              <a:ext cx="105464" cy="226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Oval 150"/>
            <p:cNvSpPr/>
            <p:nvPr/>
          </p:nvSpPr>
          <p:spPr>
            <a:xfrm>
              <a:off x="3225766" y="5247774"/>
              <a:ext cx="236535" cy="27104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2F2B20"/>
                </a:solidFill>
                <a:latin typeface="Arial"/>
              </a:endParaRPr>
            </a:p>
          </p:txBody>
        </p:sp>
        <p:sp>
          <p:nvSpPr>
            <p:cNvPr id="152" name="Oval 151"/>
            <p:cNvSpPr/>
            <p:nvPr/>
          </p:nvSpPr>
          <p:spPr>
            <a:xfrm flipH="1" flipV="1">
              <a:off x="3125355" y="4687354"/>
              <a:ext cx="446219" cy="41094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ln>
                  <a:solidFill>
                    <a:srgbClr val="675E47"/>
                  </a:solidFill>
                </a:ln>
                <a:solidFill>
                  <a:srgbClr val="2F2B20"/>
                </a:solidFill>
                <a:latin typeface="Arial"/>
              </a:endParaRPr>
            </a:p>
          </p:txBody>
        </p:sp>
        <p:sp>
          <p:nvSpPr>
            <p:cNvPr id="153" name="Oval 152"/>
            <p:cNvSpPr/>
            <p:nvPr/>
          </p:nvSpPr>
          <p:spPr>
            <a:xfrm>
              <a:off x="3271275" y="5719791"/>
              <a:ext cx="105464" cy="94771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2F2B20"/>
                </a:solidFill>
                <a:latin typeface="Arial"/>
              </a:endParaRPr>
            </a:p>
          </p:txBody>
        </p:sp>
        <p:cxnSp>
          <p:nvCxnSpPr>
            <p:cNvPr id="154" name="Straight Arrow Connector 153"/>
            <p:cNvCxnSpPr/>
            <p:nvPr/>
          </p:nvCxnSpPr>
          <p:spPr>
            <a:xfrm flipV="1">
              <a:off x="3380750" y="4658362"/>
              <a:ext cx="139361" cy="182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 flipV="1">
              <a:off x="3353474" y="5231497"/>
              <a:ext cx="132640" cy="1467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 flipV="1">
              <a:off x="3307635" y="5677323"/>
              <a:ext cx="147355" cy="4246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>
              <a:off x="4117422" y="4791175"/>
              <a:ext cx="8885" cy="10945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/>
            <p:nvPr/>
          </p:nvCxnSpPr>
          <p:spPr>
            <a:xfrm>
              <a:off x="4117422" y="4813460"/>
              <a:ext cx="42315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>
              <a:off x="4117422" y="5028925"/>
              <a:ext cx="319359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/>
            <p:nvPr/>
          </p:nvCxnSpPr>
          <p:spPr>
            <a:xfrm>
              <a:off x="4117422" y="5244390"/>
              <a:ext cx="1884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/>
            <p:nvPr/>
          </p:nvCxnSpPr>
          <p:spPr>
            <a:xfrm>
              <a:off x="4117422" y="5459855"/>
              <a:ext cx="11636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/>
            <p:nvPr/>
          </p:nvCxnSpPr>
          <p:spPr>
            <a:xfrm>
              <a:off x="4117422" y="5675320"/>
              <a:ext cx="10578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Rectangle 163"/>
            <p:cNvSpPr/>
            <p:nvPr/>
          </p:nvSpPr>
          <p:spPr>
            <a:xfrm>
              <a:off x="3070053" y="3973109"/>
              <a:ext cx="1660651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 smtClean="0">
                  <a:solidFill>
                    <a:srgbClr val="000000"/>
                  </a:solidFill>
                  <a:latin typeface="Arial"/>
                </a:rPr>
                <a:t>Stokes drift</a:t>
              </a:r>
              <a:endParaRPr lang="en-US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065456" y="3910001"/>
            <a:ext cx="1204269" cy="2041917"/>
            <a:chOff x="1065456" y="3910001"/>
            <a:chExt cx="1204269" cy="2041917"/>
          </a:xfrm>
        </p:grpSpPr>
        <p:sp>
          <p:nvSpPr>
            <p:cNvPr id="165" name="Rectangle 164"/>
            <p:cNvSpPr/>
            <p:nvPr/>
          </p:nvSpPr>
          <p:spPr>
            <a:xfrm>
              <a:off x="1065456" y="4549743"/>
              <a:ext cx="1204268" cy="1402175"/>
            </a:xfrm>
            <a:prstGeom prst="rect">
              <a:avLst/>
            </a:prstGeom>
            <a:ln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2F2B20"/>
                </a:solidFill>
                <a:latin typeface="Arial"/>
              </a:endParaRPr>
            </a:p>
          </p:txBody>
        </p:sp>
        <p:cxnSp>
          <p:nvCxnSpPr>
            <p:cNvPr id="166" name="Straight Connector 165"/>
            <p:cNvCxnSpPr/>
            <p:nvPr/>
          </p:nvCxnSpPr>
          <p:spPr>
            <a:xfrm>
              <a:off x="1400221" y="4697457"/>
              <a:ext cx="8885" cy="10945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/>
            <p:nvPr/>
          </p:nvCxnSpPr>
          <p:spPr>
            <a:xfrm>
              <a:off x="1395327" y="4704202"/>
              <a:ext cx="572980" cy="801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/>
            <p:nvPr/>
          </p:nvCxnSpPr>
          <p:spPr>
            <a:xfrm>
              <a:off x="1395327" y="4926494"/>
              <a:ext cx="574675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/>
            <p:nvPr/>
          </p:nvCxnSpPr>
          <p:spPr>
            <a:xfrm>
              <a:off x="1395327" y="5140771"/>
              <a:ext cx="57268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/>
            <p:nvPr/>
          </p:nvCxnSpPr>
          <p:spPr>
            <a:xfrm>
              <a:off x="1395327" y="5355048"/>
              <a:ext cx="56409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>
            <a:xfrm>
              <a:off x="1395327" y="5569325"/>
              <a:ext cx="390610" cy="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/>
            <p:nvPr/>
          </p:nvCxnSpPr>
          <p:spPr>
            <a:xfrm>
              <a:off x="1395327" y="5792484"/>
              <a:ext cx="22796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Rectangle 172"/>
            <p:cNvSpPr/>
            <p:nvPr/>
          </p:nvSpPr>
          <p:spPr>
            <a:xfrm>
              <a:off x="1073613" y="3910001"/>
              <a:ext cx="1196112" cy="646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 err="1" smtClean="0">
                  <a:solidFill>
                    <a:srgbClr val="000000"/>
                  </a:solidFill>
                  <a:latin typeface="Arial"/>
                </a:rPr>
                <a:t>Eulerian</a:t>
              </a:r>
              <a:r>
                <a:rPr lang="en-US" b="1" dirty="0" smtClean="0">
                  <a:solidFill>
                    <a:srgbClr val="000000"/>
                  </a:solidFill>
                  <a:latin typeface="Arial"/>
                </a:rPr>
                <a:t> current</a:t>
              </a:r>
              <a:endParaRPr lang="en-US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693684" y="3950198"/>
            <a:ext cx="1434258" cy="1943554"/>
            <a:chOff x="5693684" y="3950198"/>
            <a:chExt cx="1434258" cy="1943554"/>
          </a:xfrm>
        </p:grpSpPr>
        <p:sp>
          <p:nvSpPr>
            <p:cNvPr id="175" name="Rectangle 174"/>
            <p:cNvSpPr/>
            <p:nvPr/>
          </p:nvSpPr>
          <p:spPr>
            <a:xfrm>
              <a:off x="5693684" y="4525832"/>
              <a:ext cx="1434258" cy="1367920"/>
            </a:xfrm>
            <a:prstGeom prst="rect">
              <a:avLst/>
            </a:prstGeom>
            <a:ln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2F2B20"/>
                </a:solidFill>
                <a:latin typeface="Arial"/>
              </a:endParaRPr>
            </a:p>
          </p:txBody>
        </p:sp>
        <p:cxnSp>
          <p:nvCxnSpPr>
            <p:cNvPr id="176" name="Straight Connector 175"/>
            <p:cNvCxnSpPr/>
            <p:nvPr/>
          </p:nvCxnSpPr>
          <p:spPr>
            <a:xfrm>
              <a:off x="5884161" y="4710502"/>
              <a:ext cx="8885" cy="10945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/>
            <p:nvPr/>
          </p:nvCxnSpPr>
          <p:spPr>
            <a:xfrm>
              <a:off x="5905045" y="4725613"/>
              <a:ext cx="96994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/>
            <p:cNvCxnSpPr/>
            <p:nvPr/>
          </p:nvCxnSpPr>
          <p:spPr>
            <a:xfrm flipV="1">
              <a:off x="5905045" y="4927807"/>
              <a:ext cx="806712" cy="2936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/>
            <p:nvPr/>
          </p:nvCxnSpPr>
          <p:spPr>
            <a:xfrm>
              <a:off x="5905045" y="5132937"/>
              <a:ext cx="67460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/>
            <p:nvPr/>
          </p:nvCxnSpPr>
          <p:spPr>
            <a:xfrm>
              <a:off x="5905045" y="5335131"/>
              <a:ext cx="56409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/>
            <p:nvPr/>
          </p:nvCxnSpPr>
          <p:spPr>
            <a:xfrm>
              <a:off x="5905045" y="5537325"/>
              <a:ext cx="390610" cy="888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/>
            <p:nvPr/>
          </p:nvCxnSpPr>
          <p:spPr>
            <a:xfrm>
              <a:off x="5905045" y="5748398"/>
              <a:ext cx="22796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Rectangle 182"/>
            <p:cNvSpPr/>
            <p:nvPr/>
          </p:nvSpPr>
          <p:spPr>
            <a:xfrm>
              <a:off x="5693684" y="3950198"/>
              <a:ext cx="1434258" cy="646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 err="1" smtClean="0">
                  <a:solidFill>
                    <a:srgbClr val="000000"/>
                  </a:solidFill>
                  <a:latin typeface="Arial"/>
                </a:rPr>
                <a:t>Lagrangian</a:t>
              </a:r>
              <a:r>
                <a:rPr lang="en-US" b="1" dirty="0" smtClean="0">
                  <a:solidFill>
                    <a:srgbClr val="000000"/>
                  </a:solidFill>
                  <a:latin typeface="Arial"/>
                </a:rPr>
                <a:t> current</a:t>
              </a:r>
              <a:endParaRPr lang="en-US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374320" y="4848869"/>
            <a:ext cx="3212596" cy="399848"/>
            <a:chOff x="2374320" y="4848869"/>
            <a:chExt cx="3212596" cy="399848"/>
          </a:xfrm>
        </p:grpSpPr>
        <p:sp>
          <p:nvSpPr>
            <p:cNvPr id="185" name="Equal 184"/>
            <p:cNvSpPr/>
            <p:nvPr/>
          </p:nvSpPr>
          <p:spPr>
            <a:xfrm>
              <a:off x="4940521" y="4862379"/>
              <a:ext cx="646395" cy="386338"/>
            </a:xfrm>
            <a:prstGeom prst="mathEqual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2F2B20"/>
                </a:solidFill>
                <a:latin typeface="Arial"/>
              </a:endParaRPr>
            </a:p>
          </p:txBody>
        </p:sp>
        <p:sp>
          <p:nvSpPr>
            <p:cNvPr id="186" name="Plus 185"/>
            <p:cNvSpPr/>
            <p:nvPr/>
          </p:nvSpPr>
          <p:spPr>
            <a:xfrm>
              <a:off x="2374320" y="4848869"/>
              <a:ext cx="526205" cy="386338"/>
            </a:xfrm>
            <a:prstGeom prst="mathPlu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54" name="Title 1"/>
          <p:cNvSpPr>
            <a:spLocks noGrp="1"/>
          </p:cNvSpPr>
          <p:nvPr>
            <p:ph type="title"/>
          </p:nvPr>
        </p:nvSpPr>
        <p:spPr>
          <a:xfrm>
            <a:off x="152400" y="-25400"/>
            <a:ext cx="8915400" cy="1143000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>
                <a:solidFill>
                  <a:srgbClr val="04617B"/>
                </a:solidFill>
                <a:latin typeface="Calibri"/>
                <a:cs typeface="Calibri"/>
              </a:rPr>
              <a:t>Langmuir turbulence modifications in KPP</a:t>
            </a:r>
            <a:endParaRPr lang="en-US" sz="4000" baseline="-25000" dirty="0">
              <a:solidFill>
                <a:srgbClr val="04617B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432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471526" y="1126972"/>
            <a:ext cx="70051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endParaRPr lang="en-US" dirty="0" smtClean="0">
              <a:solidFill>
                <a:srgbClr val="2F2B20"/>
              </a:solidFill>
            </a:endParaRPr>
          </a:p>
          <a:p>
            <a:r>
              <a:rPr lang="en-US" dirty="0">
                <a:solidFill>
                  <a:srgbClr val="2F2B20"/>
                </a:solidFill>
              </a:rPr>
              <a:t>T</a:t>
            </a:r>
            <a:r>
              <a:rPr lang="en-US" dirty="0" smtClean="0">
                <a:solidFill>
                  <a:srgbClr val="2F2B20"/>
                </a:solidFill>
              </a:rPr>
              <a:t>he enhancement factor needed in the KPP mixing coefficient is then found from the LES results</a:t>
            </a:r>
            <a:endParaRPr lang="en-US" dirty="0">
              <a:solidFill>
                <a:srgbClr val="2F2B20"/>
              </a:solidFill>
            </a:endParaRPr>
          </a:p>
          <a:p>
            <a:pPr marL="285750" indent="-285750">
              <a:buFontTx/>
              <a:buChar char="-"/>
            </a:pPr>
            <a:endParaRPr lang="en-US" dirty="0" smtClean="0">
              <a:solidFill>
                <a:srgbClr val="2F2B2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953885" y="2348973"/>
            <a:ext cx="6306617" cy="4233755"/>
            <a:chOff x="1170077" y="2511093"/>
            <a:chExt cx="6306617" cy="4233755"/>
          </a:xfrm>
        </p:grpSpPr>
        <p:grpSp>
          <p:nvGrpSpPr>
            <p:cNvPr id="23" name="Group 22"/>
            <p:cNvGrpSpPr/>
            <p:nvPr/>
          </p:nvGrpSpPr>
          <p:grpSpPr>
            <a:xfrm>
              <a:off x="1170077" y="2511093"/>
              <a:ext cx="6306617" cy="3052482"/>
              <a:chOff x="2966451" y="627211"/>
              <a:chExt cx="3966391" cy="1830286"/>
            </a:xfrm>
          </p:grpSpPr>
          <p:pic>
            <p:nvPicPr>
              <p:cNvPr id="3" name="Picture 2" descr="Figure7.pdf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229" r="7356" b="37539"/>
              <a:stretch/>
            </p:blipFill>
            <p:spPr>
              <a:xfrm>
                <a:off x="2966451" y="627211"/>
                <a:ext cx="3966391" cy="183028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4467398" y="931650"/>
                <a:ext cx="5066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LES</a:t>
                </a:r>
                <a:endParaRPr lang="en-US" dirty="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694269" y="1207724"/>
                <a:ext cx="421007" cy="267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 smtClean="0">
                    <a:solidFill>
                      <a:srgbClr val="FF0000"/>
                    </a:solidFill>
                  </a:rPr>
                  <a:t>KPP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3040353" y="4231401"/>
              <a:ext cx="1440019" cy="7820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</a:rPr>
                <a:t>Enhanced KPP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235082" y="5255641"/>
              <a:ext cx="2078400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Tx/>
                <a:buChar char="-"/>
              </a:pPr>
              <a:endParaRPr lang="en-US" dirty="0" smtClean="0">
                <a:solidFill>
                  <a:srgbClr val="2F2B20"/>
                </a:solidFill>
              </a:endParaRPr>
            </a:p>
            <a:p>
              <a:r>
                <a:rPr lang="en-US" dirty="0" smtClean="0">
                  <a:solidFill>
                    <a:srgbClr val="2F2B20"/>
                  </a:solidFill>
                </a:rPr>
                <a:t>mixing coefficient</a:t>
              </a:r>
            </a:p>
            <a:p>
              <a:endParaRPr lang="en-US" dirty="0">
                <a:solidFill>
                  <a:srgbClr val="2F2B20"/>
                </a:solidFill>
              </a:endParaRPr>
            </a:p>
            <a:p>
              <a:endParaRPr lang="en-US" dirty="0" smtClean="0">
                <a:solidFill>
                  <a:srgbClr val="2F2B20"/>
                </a:solidFill>
              </a:endParaRPr>
            </a:p>
            <a:p>
              <a:r>
                <a:rPr lang="en-US" b="1" dirty="0" smtClean="0">
                  <a:solidFill>
                    <a:srgbClr val="2F2B20"/>
                  </a:solidFill>
                </a:rPr>
                <a:t>Left of hurricane</a:t>
              </a:r>
              <a:endParaRPr lang="en-US" b="1" dirty="0">
                <a:solidFill>
                  <a:srgbClr val="2F2B20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092992" y="5267520"/>
              <a:ext cx="2191101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Tx/>
                <a:buChar char="-"/>
              </a:pPr>
              <a:endParaRPr lang="en-US" dirty="0" smtClean="0">
                <a:solidFill>
                  <a:srgbClr val="2F2B20"/>
                </a:solidFill>
              </a:endParaRPr>
            </a:p>
            <a:p>
              <a:r>
                <a:rPr lang="en-US" dirty="0" smtClean="0">
                  <a:solidFill>
                    <a:srgbClr val="2F2B20"/>
                  </a:solidFill>
                </a:rPr>
                <a:t>mixing coefficient</a:t>
              </a:r>
            </a:p>
            <a:p>
              <a:endParaRPr lang="en-US" dirty="0">
                <a:solidFill>
                  <a:srgbClr val="2F2B20"/>
                </a:solidFill>
              </a:endParaRPr>
            </a:p>
            <a:p>
              <a:endParaRPr lang="en-US" dirty="0" smtClean="0">
                <a:solidFill>
                  <a:srgbClr val="2F2B20"/>
                </a:solidFill>
              </a:endParaRPr>
            </a:p>
            <a:p>
              <a:r>
                <a:rPr lang="en-US" b="1" dirty="0" smtClean="0">
                  <a:solidFill>
                    <a:srgbClr val="2F2B20"/>
                  </a:solidFill>
                </a:rPr>
                <a:t>Right of hurricane</a:t>
              </a:r>
              <a:endParaRPr lang="en-US" b="1" dirty="0">
                <a:solidFill>
                  <a:srgbClr val="2F2B20"/>
                </a:solidFill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1874955" y="4723811"/>
            <a:ext cx="207840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endParaRPr lang="en-US" dirty="0" smtClean="0">
              <a:solidFill>
                <a:srgbClr val="2F2B20"/>
              </a:solidFill>
            </a:endParaRPr>
          </a:p>
          <a:p>
            <a:r>
              <a:rPr lang="en-US" dirty="0" smtClean="0">
                <a:solidFill>
                  <a:srgbClr val="2F2B20"/>
                </a:solidFill>
              </a:rPr>
              <a:t>0            0.2</a:t>
            </a:r>
            <a:endParaRPr lang="en-US" dirty="0">
              <a:solidFill>
                <a:srgbClr val="2F2B20"/>
              </a:solidFill>
            </a:endParaRPr>
          </a:p>
          <a:p>
            <a:pPr marL="285750" indent="-285750">
              <a:buFontTx/>
              <a:buChar char="-"/>
            </a:pPr>
            <a:endParaRPr lang="en-US" dirty="0" smtClean="0">
              <a:solidFill>
                <a:srgbClr val="2F2B20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2F2B20"/>
              </a:solidFill>
            </a:endParaRPr>
          </a:p>
          <a:p>
            <a:pPr marL="285750" indent="-285750">
              <a:buFontTx/>
              <a:buChar char="-"/>
            </a:pPr>
            <a:endParaRPr lang="en-US" dirty="0" smtClean="0">
              <a:solidFill>
                <a:srgbClr val="2F2B20"/>
              </a:solidFill>
            </a:endParaRPr>
          </a:p>
          <a:p>
            <a:endParaRPr lang="en-US" dirty="0" smtClean="0">
              <a:solidFill>
                <a:srgbClr val="2F2B2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807244" y="4723811"/>
            <a:ext cx="2078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endParaRPr lang="en-US" dirty="0" smtClean="0">
              <a:solidFill>
                <a:srgbClr val="2F2B20"/>
              </a:solidFill>
            </a:endParaRPr>
          </a:p>
          <a:p>
            <a:r>
              <a:rPr lang="en-US" dirty="0" smtClean="0">
                <a:solidFill>
                  <a:srgbClr val="2F2B20"/>
                </a:solidFill>
              </a:rPr>
              <a:t>0            0.2</a:t>
            </a:r>
            <a:endParaRPr lang="en-US" dirty="0">
              <a:solidFill>
                <a:srgbClr val="2F2B20"/>
              </a:solidFill>
            </a:endParaRPr>
          </a:p>
          <a:p>
            <a:pPr marL="285750" indent="-285750">
              <a:buFontTx/>
              <a:buChar char="-"/>
            </a:pPr>
            <a:endParaRPr lang="en-US" dirty="0" smtClean="0">
              <a:solidFill>
                <a:srgbClr val="2F2B20"/>
              </a:solidFill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215900" y="-228600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6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rgbClr val="04617B"/>
                </a:solidFill>
                <a:latin typeface="Calibri"/>
                <a:cs typeface="Calibri"/>
              </a:rPr>
              <a:t>Langmuir turbulence modifications in KPP</a:t>
            </a:r>
            <a:endParaRPr lang="en-US" sz="4000" baseline="-25000" dirty="0">
              <a:solidFill>
                <a:srgbClr val="04617B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1077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056047" y="2397904"/>
            <a:ext cx="5066863" cy="31197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Edouard.0005.Tem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787" y="3744297"/>
            <a:ext cx="6233337" cy="3113703"/>
          </a:xfrm>
          <a:prstGeom prst="rect">
            <a:avLst/>
          </a:prstGeom>
        </p:spPr>
      </p:pic>
      <p:pic>
        <p:nvPicPr>
          <p:cNvPr id="5" name="Picture 4" descr="Edouard.0004.Tem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787" y="1057725"/>
            <a:ext cx="6080699" cy="30374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00529" y="2709877"/>
            <a:ext cx="169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September 15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00529" y="5413761"/>
            <a:ext cx="1762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 September 16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9962"/>
            <a:ext cx="9144000" cy="1077218"/>
          </a:xfrm>
          <a:prstGeom prst="rect">
            <a:avLst/>
          </a:prstGeom>
          <a:noFill/>
          <a:ln w="12700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4617B"/>
                </a:solidFill>
                <a:latin typeface="Calibri (headlines)"/>
                <a:cs typeface="Calibri (headlines)"/>
              </a:rPr>
              <a:t>Langmuir </a:t>
            </a:r>
            <a:r>
              <a:rPr lang="en-US" sz="3200" dirty="0" smtClean="0">
                <a:solidFill>
                  <a:srgbClr val="04617B"/>
                </a:solidFill>
                <a:latin typeface="Calibri (headlines)"/>
                <a:cs typeface="Calibri (headlines)"/>
              </a:rPr>
              <a:t>impact on SST cooling (Hurricane </a:t>
            </a:r>
            <a:r>
              <a:rPr lang="en-US" sz="3200" dirty="0" err="1" smtClean="0">
                <a:solidFill>
                  <a:srgbClr val="04617B"/>
                </a:solidFill>
                <a:latin typeface="Calibri (headlines)"/>
                <a:cs typeface="Calibri (headlines)"/>
              </a:rPr>
              <a:t>Edouard</a:t>
            </a:r>
            <a:r>
              <a:rPr lang="en-US" sz="3200" dirty="0" smtClean="0">
                <a:solidFill>
                  <a:srgbClr val="04617B"/>
                </a:solidFill>
                <a:latin typeface="Calibri (headlines)"/>
                <a:cs typeface="Calibri (headlines)"/>
              </a:rPr>
              <a:t>): KPP-LT </a:t>
            </a:r>
            <a:r>
              <a:rPr lang="en-US" sz="3200" dirty="0" err="1" smtClean="0">
                <a:solidFill>
                  <a:srgbClr val="04617B"/>
                </a:solidFill>
                <a:latin typeface="Calibri (headlines)"/>
                <a:cs typeface="Calibri (headlines)"/>
              </a:rPr>
              <a:t>vs</a:t>
            </a:r>
            <a:r>
              <a:rPr lang="en-US" sz="3200" dirty="0" smtClean="0">
                <a:solidFill>
                  <a:srgbClr val="04617B"/>
                </a:solidFill>
                <a:latin typeface="Calibri (headlines)"/>
                <a:cs typeface="Calibri (headlines)"/>
              </a:rPr>
              <a:t> KPP and M-Y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77313" y="2312449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MY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1764893" y="2340545"/>
            <a:ext cx="839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KPP-LT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427905" y="2312449"/>
            <a:ext cx="655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KPP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4420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 bwMode="auto">
          <a:xfrm>
            <a:off x="304800" y="76200"/>
            <a:ext cx="8534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bIns="0" anchor="b"/>
          <a:lstStyle/>
          <a:p>
            <a:pPr algn="ctr">
              <a:defRPr/>
            </a:pPr>
            <a:r>
              <a:rPr lang="en-US" sz="44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References</a:t>
            </a:r>
            <a:endParaRPr lang="en-US" sz="44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4389437"/>
          </a:xfrm>
        </p:spPr>
        <p:txBody>
          <a:bodyPr/>
          <a:lstStyle/>
          <a:p>
            <a:r>
              <a:rPr lang="en-US" sz="1600" dirty="0" smtClean="0">
                <a:latin typeface="Constantia"/>
                <a:cs typeface="Constantia"/>
              </a:rPr>
              <a:t>Mellor</a:t>
            </a:r>
            <a:r>
              <a:rPr lang="en-US" sz="1600" dirty="0">
                <a:latin typeface="Constantia"/>
                <a:cs typeface="Constantia"/>
              </a:rPr>
              <a:t>, G. L., 2004: </a:t>
            </a:r>
            <a:r>
              <a:rPr lang="en-US" sz="1600" i="1" dirty="0">
                <a:latin typeface="Constantia"/>
                <a:cs typeface="Constantia"/>
              </a:rPr>
              <a:t>User</a:t>
            </a:r>
            <a:r>
              <a:rPr lang="ja-JP" altLang="en-US" sz="1600" i="1" dirty="0">
                <a:latin typeface="Constantia"/>
                <a:cs typeface="Constantia"/>
              </a:rPr>
              <a:t>’</a:t>
            </a:r>
            <a:r>
              <a:rPr lang="en-US" altLang="ja-JP" sz="1600" i="1" dirty="0">
                <a:latin typeface="Constantia"/>
                <a:cs typeface="Constantia"/>
              </a:rPr>
              <a:t>s guide for a three-dimensional, primitive equation, numerical ocean  model (June 2004 version). </a:t>
            </a:r>
            <a:r>
              <a:rPr lang="en-US" altLang="ja-JP" sz="1600" dirty="0" err="1">
                <a:latin typeface="Constantia"/>
                <a:cs typeface="Constantia"/>
              </a:rPr>
              <a:t>Prog</a:t>
            </a:r>
            <a:r>
              <a:rPr lang="en-US" altLang="ja-JP" sz="1600" dirty="0">
                <a:latin typeface="Constantia"/>
                <a:cs typeface="Constantia"/>
              </a:rPr>
              <a:t>. in Atmos. and Ocean. Sci., Princeton University, 56 pp</a:t>
            </a:r>
            <a:r>
              <a:rPr lang="en-US" altLang="ja-JP" sz="1600" dirty="0" smtClean="0">
                <a:latin typeface="Constantia"/>
                <a:cs typeface="Constantia"/>
              </a:rPr>
              <a:t>.</a:t>
            </a:r>
          </a:p>
          <a:p>
            <a:r>
              <a:rPr lang="en-US" sz="1600" dirty="0" err="1">
                <a:latin typeface="Constantia"/>
                <a:cs typeface="Constantia"/>
              </a:rPr>
              <a:t>Reichl</a:t>
            </a:r>
            <a:r>
              <a:rPr lang="en-US" sz="1600" dirty="0">
                <a:latin typeface="Constantia"/>
                <a:cs typeface="Constantia"/>
              </a:rPr>
              <a:t>, B. G., T. Hara, and I. Ginis, 2014: Sea state dependence of the wind stress over the ocean under hurricane winds. </a:t>
            </a:r>
            <a:r>
              <a:rPr lang="en-US" sz="1600" i="1" dirty="0">
                <a:latin typeface="Constantia"/>
                <a:cs typeface="Constantia"/>
              </a:rPr>
              <a:t>J. </a:t>
            </a:r>
            <a:r>
              <a:rPr lang="en-US" sz="1600" i="1" dirty="0" err="1">
                <a:latin typeface="Constantia"/>
                <a:cs typeface="Constantia"/>
              </a:rPr>
              <a:t>Geophys</a:t>
            </a:r>
            <a:r>
              <a:rPr lang="en-US" sz="1600" i="1" dirty="0">
                <a:latin typeface="Constantia"/>
                <a:cs typeface="Constantia"/>
              </a:rPr>
              <a:t>. Res. Oceans,</a:t>
            </a:r>
            <a:r>
              <a:rPr lang="en-US" sz="1600" dirty="0">
                <a:latin typeface="Constantia"/>
                <a:cs typeface="Constantia"/>
              </a:rPr>
              <a:t> </a:t>
            </a:r>
            <a:r>
              <a:rPr lang="en-US" sz="1600" b="1" dirty="0">
                <a:latin typeface="Constantia"/>
                <a:cs typeface="Constantia"/>
              </a:rPr>
              <a:t>119,</a:t>
            </a:r>
            <a:r>
              <a:rPr lang="en-US" sz="1600" dirty="0">
                <a:latin typeface="Constantia"/>
                <a:cs typeface="Constantia"/>
              </a:rPr>
              <a:t> 30-51</a:t>
            </a:r>
            <a:r>
              <a:rPr lang="en-US" sz="1600" dirty="0" smtClean="0">
                <a:latin typeface="Constantia"/>
                <a:cs typeface="Constantia"/>
              </a:rPr>
              <a:t>.</a:t>
            </a:r>
          </a:p>
          <a:p>
            <a:r>
              <a:rPr lang="en-US" sz="1600" dirty="0" err="1">
                <a:latin typeface="Constantia"/>
                <a:cs typeface="Constantia"/>
              </a:rPr>
              <a:t>Rabe</a:t>
            </a:r>
            <a:r>
              <a:rPr lang="en-US" sz="1600" dirty="0">
                <a:latin typeface="Constantia"/>
                <a:cs typeface="Constantia"/>
              </a:rPr>
              <a:t>, T. J., T. </a:t>
            </a:r>
            <a:r>
              <a:rPr lang="en-US" sz="1600" dirty="0" err="1">
                <a:latin typeface="Constantia"/>
                <a:cs typeface="Constantia"/>
              </a:rPr>
              <a:t>Kukulka</a:t>
            </a:r>
            <a:r>
              <a:rPr lang="en-US" sz="1600" dirty="0">
                <a:latin typeface="Constantia"/>
                <a:cs typeface="Constantia"/>
              </a:rPr>
              <a:t>, I. Ginis, T. Hara, B. G. </a:t>
            </a:r>
            <a:r>
              <a:rPr lang="en-US" sz="1600" dirty="0" err="1">
                <a:latin typeface="Constantia"/>
                <a:cs typeface="Constantia"/>
              </a:rPr>
              <a:t>Reichl</a:t>
            </a:r>
            <a:r>
              <a:rPr lang="en-US" sz="1600" dirty="0">
                <a:latin typeface="Constantia"/>
                <a:cs typeface="Constantia"/>
              </a:rPr>
              <a:t>, E. A. </a:t>
            </a:r>
            <a:r>
              <a:rPr lang="en-US" sz="1600" dirty="0" err="1">
                <a:latin typeface="Constantia"/>
                <a:cs typeface="Constantia"/>
              </a:rPr>
              <a:t>D’Asaro</a:t>
            </a:r>
            <a:r>
              <a:rPr lang="en-US" sz="1600" dirty="0">
                <a:latin typeface="Constantia"/>
                <a:cs typeface="Constantia"/>
              </a:rPr>
              <a:t>, R. R. Harcourt, and P. Sullivan, 2015: Langmuir turbulence under hurricane Gustav (2008). </a:t>
            </a:r>
            <a:r>
              <a:rPr lang="en-US" sz="1600" i="1" dirty="0">
                <a:latin typeface="Constantia"/>
                <a:cs typeface="Constantia"/>
              </a:rPr>
              <a:t>Journal of Physical Oceanography</a:t>
            </a:r>
            <a:r>
              <a:rPr lang="en-US" sz="1600" dirty="0">
                <a:latin typeface="Constantia"/>
                <a:cs typeface="Constantia"/>
              </a:rPr>
              <a:t>, </a:t>
            </a:r>
            <a:r>
              <a:rPr lang="en-US" sz="1600" b="1" dirty="0">
                <a:latin typeface="Constantia"/>
                <a:cs typeface="Constantia"/>
              </a:rPr>
              <a:t>45</a:t>
            </a:r>
            <a:r>
              <a:rPr lang="en-US" sz="1600" dirty="0">
                <a:latin typeface="Constantia"/>
                <a:cs typeface="Constantia"/>
              </a:rPr>
              <a:t>, 657–677. </a:t>
            </a:r>
          </a:p>
          <a:p>
            <a:r>
              <a:rPr lang="en-US" sz="1600" dirty="0" err="1" smtClean="0">
                <a:latin typeface="Constantia"/>
                <a:cs typeface="Constantia"/>
              </a:rPr>
              <a:t>Reichl</a:t>
            </a:r>
            <a:r>
              <a:rPr lang="en-US" sz="1600" dirty="0">
                <a:latin typeface="Constantia"/>
                <a:cs typeface="Constantia"/>
              </a:rPr>
              <a:t>, B. G, D. Wang, T. Hara, I. Ginis,, T. </a:t>
            </a:r>
            <a:r>
              <a:rPr lang="en-US" sz="1600" dirty="0" err="1">
                <a:latin typeface="Constantia"/>
                <a:cs typeface="Constantia"/>
              </a:rPr>
              <a:t>Kukulka</a:t>
            </a:r>
            <a:r>
              <a:rPr lang="en-US" sz="1600" dirty="0">
                <a:latin typeface="Constantia"/>
                <a:cs typeface="Constantia"/>
              </a:rPr>
              <a:t>, </a:t>
            </a:r>
            <a:r>
              <a:rPr lang="en-US" sz="1600" dirty="0" smtClean="0">
                <a:latin typeface="Constantia"/>
                <a:cs typeface="Constantia"/>
              </a:rPr>
              <a:t>2016: </a:t>
            </a:r>
            <a:r>
              <a:rPr lang="en-US" sz="1600" dirty="0">
                <a:latin typeface="Constantia"/>
                <a:cs typeface="Constantia"/>
              </a:rPr>
              <a:t>Langmuir turbulence parameterization in tropical cyclone conditions, </a:t>
            </a:r>
            <a:r>
              <a:rPr lang="en-US" sz="1600" i="1" dirty="0">
                <a:latin typeface="Constantia"/>
                <a:cs typeface="Constantia"/>
              </a:rPr>
              <a:t>Journal of Physical Oceanography,</a:t>
            </a:r>
            <a:r>
              <a:rPr lang="en-US" sz="1600" dirty="0">
                <a:latin typeface="Constantia"/>
                <a:cs typeface="Constantia"/>
              </a:rPr>
              <a:t> in </a:t>
            </a:r>
            <a:r>
              <a:rPr lang="en-US" sz="1600" dirty="0" smtClean="0">
                <a:latin typeface="Constantia"/>
                <a:cs typeface="Constantia"/>
              </a:rPr>
              <a:t>press. </a:t>
            </a:r>
          </a:p>
          <a:p>
            <a:r>
              <a:rPr lang="en-US" sz="1600" dirty="0" err="1" smtClean="0">
                <a:latin typeface="Constantia"/>
                <a:cs typeface="Constantia"/>
              </a:rPr>
              <a:t>Yablonsky</a:t>
            </a:r>
            <a:r>
              <a:rPr lang="en-US" sz="1600" dirty="0">
                <a:latin typeface="Constantia"/>
                <a:cs typeface="Constantia"/>
              </a:rPr>
              <a:t>, R. M., and I. Ginis, 2008: Improving the ocean initialization of coupled hurricane-ocean models using feature-based data assimilation. </a:t>
            </a:r>
            <a:r>
              <a:rPr lang="en-US" sz="1600" i="1" dirty="0">
                <a:latin typeface="Constantia"/>
                <a:cs typeface="Constantia"/>
              </a:rPr>
              <a:t>Mon. </a:t>
            </a:r>
            <a:r>
              <a:rPr lang="en-US" sz="1600" i="1" dirty="0" err="1">
                <a:latin typeface="Constantia"/>
                <a:cs typeface="Constantia"/>
              </a:rPr>
              <a:t>Wea</a:t>
            </a:r>
            <a:r>
              <a:rPr lang="en-US" sz="1600" i="1" dirty="0">
                <a:latin typeface="Constantia"/>
                <a:cs typeface="Constantia"/>
              </a:rPr>
              <a:t>. Rev.,</a:t>
            </a:r>
            <a:r>
              <a:rPr lang="en-US" sz="1600" dirty="0">
                <a:latin typeface="Constantia"/>
                <a:cs typeface="Constantia"/>
              </a:rPr>
              <a:t> </a:t>
            </a:r>
            <a:r>
              <a:rPr lang="en-US" sz="1600" b="1" dirty="0">
                <a:latin typeface="Constantia"/>
                <a:cs typeface="Constantia"/>
              </a:rPr>
              <a:t>136,</a:t>
            </a:r>
            <a:r>
              <a:rPr lang="en-US" sz="1600" dirty="0">
                <a:latin typeface="Constantia"/>
                <a:cs typeface="Constantia"/>
              </a:rPr>
              <a:t> 2592-2607.</a:t>
            </a:r>
          </a:p>
          <a:p>
            <a:r>
              <a:rPr lang="en-US" sz="1600" dirty="0">
                <a:latin typeface="Constantia"/>
                <a:cs typeface="Constantia"/>
              </a:rPr>
              <a:t>Yablonsky, R. M., and I. Ginis, 2009: Limitation of one-dimensional ocean models for coupled hurricane-ocean model forecasts. </a:t>
            </a:r>
            <a:r>
              <a:rPr lang="en-US" sz="1600" i="1" dirty="0">
                <a:latin typeface="Constantia"/>
                <a:cs typeface="Constantia"/>
              </a:rPr>
              <a:t>Mon. </a:t>
            </a:r>
            <a:r>
              <a:rPr lang="en-US" sz="1600" i="1" dirty="0" err="1">
                <a:latin typeface="Constantia"/>
                <a:cs typeface="Constantia"/>
              </a:rPr>
              <a:t>Wea</a:t>
            </a:r>
            <a:r>
              <a:rPr lang="en-US" sz="1600" i="1" dirty="0">
                <a:latin typeface="Constantia"/>
                <a:cs typeface="Constantia"/>
              </a:rPr>
              <a:t>. Rev.,</a:t>
            </a:r>
            <a:r>
              <a:rPr lang="en-US" sz="1600" dirty="0">
                <a:latin typeface="Constantia"/>
                <a:cs typeface="Constantia"/>
              </a:rPr>
              <a:t> </a:t>
            </a:r>
            <a:r>
              <a:rPr lang="en-US" sz="1600" b="1" dirty="0">
                <a:latin typeface="Constantia"/>
                <a:cs typeface="Constantia"/>
              </a:rPr>
              <a:t>137,</a:t>
            </a:r>
            <a:r>
              <a:rPr lang="en-US" sz="1600" dirty="0">
                <a:latin typeface="Constantia"/>
                <a:cs typeface="Constantia"/>
              </a:rPr>
              <a:t> 4410-4419.</a:t>
            </a:r>
          </a:p>
          <a:p>
            <a:r>
              <a:rPr lang="en-US" sz="1600" dirty="0" err="1">
                <a:latin typeface="Constantia"/>
                <a:cs typeface="Constantia"/>
              </a:rPr>
              <a:t>Yablonsky</a:t>
            </a:r>
            <a:r>
              <a:rPr lang="en-US" sz="1600" dirty="0">
                <a:latin typeface="Constantia"/>
                <a:cs typeface="Constantia"/>
              </a:rPr>
              <a:t>, R. M., I. Ginis, B. Thomas, V. </a:t>
            </a:r>
            <a:r>
              <a:rPr lang="en-US" sz="1600" dirty="0" err="1">
                <a:latin typeface="Constantia"/>
                <a:cs typeface="Constantia"/>
              </a:rPr>
              <a:t>Tallapragada</a:t>
            </a:r>
            <a:r>
              <a:rPr lang="en-US" sz="1600" dirty="0">
                <a:latin typeface="Constantia"/>
                <a:cs typeface="Constantia"/>
              </a:rPr>
              <a:t>, D. </a:t>
            </a:r>
            <a:r>
              <a:rPr lang="en-US" sz="1600" dirty="0" err="1">
                <a:latin typeface="Constantia"/>
                <a:cs typeface="Constantia"/>
              </a:rPr>
              <a:t>Sheinin</a:t>
            </a:r>
            <a:r>
              <a:rPr lang="en-US" sz="1600" dirty="0">
                <a:latin typeface="Constantia"/>
                <a:cs typeface="Constantia"/>
              </a:rPr>
              <a:t>, and L. </a:t>
            </a:r>
            <a:r>
              <a:rPr lang="en-US" sz="1600" dirty="0" err="1">
                <a:latin typeface="Constantia"/>
                <a:cs typeface="Constantia"/>
              </a:rPr>
              <a:t>Bernardet</a:t>
            </a:r>
            <a:r>
              <a:rPr lang="en-US" sz="1600" dirty="0">
                <a:latin typeface="Constantia"/>
                <a:cs typeface="Constantia"/>
              </a:rPr>
              <a:t>, 2015: Description and analysis of the ocean component of NOAA's operational Hurricane Weather Research and Forecasting (HWRF) Model. J. Atmos. Oceanic Technol., 32, 144–163.</a:t>
            </a:r>
          </a:p>
          <a:p>
            <a:r>
              <a:rPr lang="en-US" sz="1600" dirty="0" err="1" smtClean="0">
                <a:latin typeface="Constantia"/>
                <a:cs typeface="Constantia"/>
              </a:rPr>
              <a:t>Yablonsky</a:t>
            </a:r>
            <a:r>
              <a:rPr lang="en-US" sz="1600" dirty="0">
                <a:latin typeface="Constantia"/>
                <a:cs typeface="Constantia"/>
              </a:rPr>
              <a:t>, R. M., I. Ginis, B. Thomas, 2015: Ocean modeling with flexible initialization for improved coupled tropical cyclone-ocean prediction, Environmental </a:t>
            </a:r>
            <a:r>
              <a:rPr lang="en-US" sz="1600" dirty="0" err="1">
                <a:latin typeface="Constantia"/>
                <a:cs typeface="Constantia"/>
              </a:rPr>
              <a:t>Modelling</a:t>
            </a:r>
            <a:r>
              <a:rPr lang="en-US" sz="1600" dirty="0">
                <a:latin typeface="Constantia"/>
                <a:cs typeface="Constantia"/>
              </a:rPr>
              <a:t> &amp; Software, 67, 26-30.</a:t>
            </a:r>
          </a:p>
          <a:p>
            <a:endParaRPr lang="en-US" sz="1600" dirty="0">
              <a:solidFill>
                <a:srgbClr val="FF0000"/>
              </a:solidFill>
              <a:latin typeface="Constantia"/>
              <a:cs typeface="Constanti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4" y="304800"/>
            <a:ext cx="9144000" cy="838200"/>
          </a:xfrm>
          <a:extLst/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dirty="0" smtClean="0"/>
              <a:t>Developing a new MPIPOM-TC</a:t>
            </a:r>
            <a:endParaRPr lang="en-US" dirty="0"/>
          </a:p>
        </p:txBody>
      </p:sp>
      <p:sp>
        <p:nvSpPr>
          <p:cNvPr id="49154" name="TextBox 7"/>
          <p:cNvSpPr txBox="1">
            <a:spLocks noChangeArrowheads="1"/>
          </p:cNvSpPr>
          <p:nvPr/>
        </p:nvSpPr>
        <p:spPr bwMode="auto">
          <a:xfrm>
            <a:off x="606425" y="3498850"/>
            <a:ext cx="733425" cy="6461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/>
              <a:t>1977</a:t>
            </a:r>
          </a:p>
          <a:p>
            <a:pPr algn="ctr" eaLnBrk="1" hangingPunct="1"/>
            <a:r>
              <a:rPr lang="en-US" sz="1800"/>
              <a:t>pmod</a:t>
            </a:r>
          </a:p>
        </p:txBody>
      </p:sp>
      <p:sp>
        <p:nvSpPr>
          <p:cNvPr id="49155" name="TextBox 9"/>
          <p:cNvSpPr txBox="1">
            <a:spLocks noChangeArrowheads="1"/>
          </p:cNvSpPr>
          <p:nvPr/>
        </p:nvSpPr>
        <p:spPr bwMode="auto">
          <a:xfrm>
            <a:off x="1887538" y="3498850"/>
            <a:ext cx="652462" cy="6461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/>
              <a:t>1994</a:t>
            </a:r>
          </a:p>
          <a:p>
            <a:pPr algn="ctr" eaLnBrk="1" hangingPunct="1"/>
            <a:r>
              <a:rPr lang="en-US" sz="1800"/>
              <a:t>pom</a:t>
            </a:r>
          </a:p>
        </p:txBody>
      </p:sp>
      <p:sp>
        <p:nvSpPr>
          <p:cNvPr id="49156" name="TextBox 11"/>
          <p:cNvSpPr txBox="1">
            <a:spLocks noChangeArrowheads="1"/>
          </p:cNvSpPr>
          <p:nvPr/>
        </p:nvSpPr>
        <p:spPr bwMode="auto">
          <a:xfrm>
            <a:off x="2690813" y="2306638"/>
            <a:ext cx="833437" cy="6461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solidFill>
                  <a:srgbClr val="FF0000"/>
                </a:solidFill>
              </a:rPr>
              <a:t>2004</a:t>
            </a:r>
          </a:p>
          <a:p>
            <a:pPr algn="ctr" eaLnBrk="1" hangingPunct="1"/>
            <a:r>
              <a:rPr lang="en-US" sz="1800">
                <a:solidFill>
                  <a:srgbClr val="FF0000"/>
                </a:solidFill>
              </a:rPr>
              <a:t>pom2k</a:t>
            </a:r>
          </a:p>
        </p:txBody>
      </p:sp>
      <p:cxnSp>
        <p:nvCxnSpPr>
          <p:cNvPr id="18" name="Straight Arrow Connector 17"/>
          <p:cNvCxnSpPr>
            <a:stCxn id="49154" idx="3"/>
          </p:cNvCxnSpPr>
          <p:nvPr/>
        </p:nvCxnSpPr>
        <p:spPr>
          <a:xfrm>
            <a:off x="1339850" y="3822700"/>
            <a:ext cx="549275" cy="31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2540000" y="2952750"/>
            <a:ext cx="568325" cy="5461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159" name="TextBox 30"/>
          <p:cNvSpPr txBox="1">
            <a:spLocks noChangeArrowheads="1"/>
          </p:cNvSpPr>
          <p:nvPr/>
        </p:nvSpPr>
        <p:spPr bwMode="auto">
          <a:xfrm>
            <a:off x="5527675" y="2306638"/>
            <a:ext cx="865188" cy="6461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solidFill>
                  <a:srgbClr val="FF0000"/>
                </a:solidFill>
              </a:rPr>
              <a:t>2012</a:t>
            </a:r>
          </a:p>
          <a:p>
            <a:pPr algn="ctr" eaLnBrk="1" hangingPunct="1"/>
            <a:r>
              <a:rPr lang="en-US" sz="1800">
                <a:solidFill>
                  <a:srgbClr val="FF0000"/>
                </a:solidFill>
              </a:rPr>
              <a:t>sbPOM</a:t>
            </a:r>
          </a:p>
        </p:txBody>
      </p:sp>
      <p:sp>
        <p:nvSpPr>
          <p:cNvPr id="49160" name="TextBox 33"/>
          <p:cNvSpPr txBox="1">
            <a:spLocks noChangeArrowheads="1"/>
          </p:cNvSpPr>
          <p:nvPr/>
        </p:nvSpPr>
        <p:spPr bwMode="auto">
          <a:xfrm>
            <a:off x="3433763" y="3502025"/>
            <a:ext cx="1316037" cy="6461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solidFill>
                  <a:srgbClr val="FF0000"/>
                </a:solidFill>
              </a:rPr>
              <a:t>2004 POM</a:t>
            </a:r>
          </a:p>
          <a:p>
            <a:pPr algn="ctr" eaLnBrk="1" hangingPunct="1"/>
            <a:r>
              <a:rPr lang="en-US" sz="1800">
                <a:solidFill>
                  <a:srgbClr val="FF0000"/>
                </a:solidFill>
              </a:rPr>
              <a:t>Users Guide</a:t>
            </a:r>
          </a:p>
        </p:txBody>
      </p:sp>
      <p:sp>
        <p:nvSpPr>
          <p:cNvPr id="49161" name="TextBox 34"/>
          <p:cNvSpPr txBox="1">
            <a:spLocks noChangeArrowheads="1"/>
          </p:cNvSpPr>
          <p:nvPr/>
        </p:nvSpPr>
        <p:spPr bwMode="auto">
          <a:xfrm>
            <a:off x="2540000" y="4708525"/>
            <a:ext cx="1133475" cy="6461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solidFill>
                  <a:srgbClr val="0000FF"/>
                </a:solidFill>
              </a:rPr>
              <a:t>1994 pom</a:t>
            </a:r>
          </a:p>
          <a:p>
            <a:pPr algn="ctr" eaLnBrk="1" hangingPunct="1"/>
            <a:r>
              <a:rPr lang="en-US" sz="1800">
                <a:solidFill>
                  <a:srgbClr val="0000FF"/>
                </a:solidFill>
              </a:rPr>
              <a:t>at URI</a:t>
            </a:r>
          </a:p>
        </p:txBody>
      </p:sp>
      <p:sp>
        <p:nvSpPr>
          <p:cNvPr id="49162" name="TextBox 35"/>
          <p:cNvSpPr txBox="1">
            <a:spLocks noChangeArrowheads="1"/>
          </p:cNvSpPr>
          <p:nvPr/>
        </p:nvSpPr>
        <p:spPr bwMode="auto">
          <a:xfrm>
            <a:off x="5341315" y="4697413"/>
            <a:ext cx="1095034" cy="646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dirty="0" smtClean="0">
                <a:solidFill>
                  <a:srgbClr val="0000FF"/>
                </a:solidFill>
              </a:rPr>
              <a:t>2013</a:t>
            </a:r>
            <a:endParaRPr lang="en-US" sz="1800" dirty="0">
              <a:solidFill>
                <a:srgbClr val="0000FF"/>
              </a:solidFill>
            </a:endParaRPr>
          </a:p>
          <a:p>
            <a:pPr algn="ctr" eaLnBrk="1" hangingPunct="1"/>
            <a:r>
              <a:rPr lang="en-US" sz="1800" dirty="0">
                <a:solidFill>
                  <a:srgbClr val="0000FF"/>
                </a:solidFill>
              </a:rPr>
              <a:t>POM-TC</a:t>
            </a:r>
          </a:p>
        </p:txBody>
      </p:sp>
      <p:sp>
        <p:nvSpPr>
          <p:cNvPr id="49163" name="TextBox 36"/>
          <p:cNvSpPr txBox="1">
            <a:spLocks noChangeArrowheads="1"/>
          </p:cNvSpPr>
          <p:nvPr/>
        </p:nvSpPr>
        <p:spPr bwMode="auto">
          <a:xfrm>
            <a:off x="6976831" y="3502025"/>
            <a:ext cx="1505415" cy="646331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b="1" dirty="0" smtClean="0">
                <a:solidFill>
                  <a:srgbClr val="0000FF"/>
                </a:solidFill>
              </a:rPr>
              <a:t>URI’s new</a:t>
            </a:r>
            <a:endParaRPr lang="en-US" sz="1800" b="1" dirty="0">
              <a:solidFill>
                <a:srgbClr val="0000FF"/>
              </a:solidFill>
            </a:endParaRPr>
          </a:p>
          <a:p>
            <a:pPr algn="ctr" eaLnBrk="1" hangingPunct="1"/>
            <a:r>
              <a:rPr lang="en-US" sz="1800" b="1" dirty="0" smtClean="0">
                <a:solidFill>
                  <a:srgbClr val="0000FF"/>
                </a:solidFill>
              </a:rPr>
              <a:t>MPIPOM-TC</a:t>
            </a:r>
            <a:endParaRPr lang="en-US" sz="1800" b="1" dirty="0">
              <a:solidFill>
                <a:srgbClr val="0000FF"/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3524250" y="2952750"/>
            <a:ext cx="566738" cy="5461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9156" idx="3"/>
            <a:endCxn id="49159" idx="1"/>
          </p:cNvCxnSpPr>
          <p:nvPr/>
        </p:nvCxnSpPr>
        <p:spPr>
          <a:xfrm>
            <a:off x="3524250" y="2628900"/>
            <a:ext cx="2003425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540000" y="4144963"/>
            <a:ext cx="568325" cy="55245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9161" idx="3"/>
            <a:endCxn id="49162" idx="1"/>
          </p:cNvCxnSpPr>
          <p:nvPr/>
        </p:nvCxnSpPr>
        <p:spPr>
          <a:xfrm flipV="1">
            <a:off x="3673475" y="5020579"/>
            <a:ext cx="1667840" cy="1100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6372225" y="4148138"/>
            <a:ext cx="677863" cy="560387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372225" y="2952750"/>
            <a:ext cx="677863" cy="549275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170" name="TextBox 53"/>
          <p:cNvSpPr txBox="1">
            <a:spLocks noChangeArrowheads="1"/>
          </p:cNvSpPr>
          <p:nvPr/>
        </p:nvSpPr>
        <p:spPr bwMode="auto">
          <a:xfrm>
            <a:off x="3062288" y="5613400"/>
            <a:ext cx="30114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b="1">
                <a:solidFill>
                  <a:srgbClr val="0000FF"/>
                </a:solidFill>
              </a:rPr>
              <a:t>URI-based code development</a:t>
            </a:r>
            <a:endParaRPr lang="en-US" sz="1800" b="1">
              <a:solidFill>
                <a:srgbClr val="FF0000"/>
              </a:solidFill>
            </a:endParaRPr>
          </a:p>
        </p:txBody>
      </p:sp>
      <p:cxnSp>
        <p:nvCxnSpPr>
          <p:cNvPr id="55" name="Straight Arrow Connector 54"/>
          <p:cNvCxnSpPr>
            <a:stCxn id="49162" idx="0"/>
            <a:endCxn id="49172" idx="2"/>
          </p:cNvCxnSpPr>
          <p:nvPr/>
        </p:nvCxnSpPr>
        <p:spPr>
          <a:xfrm flipV="1">
            <a:off x="5888832" y="4145181"/>
            <a:ext cx="0" cy="55223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172" name="TextBox 55"/>
          <p:cNvSpPr txBox="1">
            <a:spLocks noChangeArrowheads="1"/>
          </p:cNvSpPr>
          <p:nvPr/>
        </p:nvSpPr>
        <p:spPr bwMode="auto">
          <a:xfrm>
            <a:off x="5155060" y="3498850"/>
            <a:ext cx="1467544" cy="646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dirty="0" smtClean="0">
                <a:solidFill>
                  <a:srgbClr val="0000FF"/>
                </a:solidFill>
              </a:rPr>
              <a:t>2013 </a:t>
            </a:r>
            <a:r>
              <a:rPr lang="en-US" sz="1800" dirty="0">
                <a:solidFill>
                  <a:srgbClr val="0000FF"/>
                </a:solidFill>
              </a:rPr>
              <a:t>HWRF</a:t>
            </a:r>
          </a:p>
          <a:p>
            <a:pPr algn="ctr" eaLnBrk="1" hangingPunct="1"/>
            <a:r>
              <a:rPr lang="en-US" sz="1800" dirty="0">
                <a:solidFill>
                  <a:srgbClr val="0000FF"/>
                </a:solidFill>
              </a:rPr>
              <a:t>Users Guide</a:t>
            </a:r>
          </a:p>
        </p:txBody>
      </p:sp>
      <p:sp>
        <p:nvSpPr>
          <p:cNvPr id="49173" name="TextBox 37"/>
          <p:cNvSpPr txBox="1">
            <a:spLocks noChangeArrowheads="1"/>
          </p:cNvSpPr>
          <p:nvPr/>
        </p:nvSpPr>
        <p:spPr bwMode="auto">
          <a:xfrm>
            <a:off x="2708275" y="1655763"/>
            <a:ext cx="36512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b="1">
                <a:solidFill>
                  <a:srgbClr val="FF0000"/>
                </a:solidFill>
              </a:rPr>
              <a:t>POM community code development</a:t>
            </a:r>
          </a:p>
        </p:txBody>
      </p:sp>
    </p:spTree>
    <p:extLst>
      <p:ext uri="{BB962C8B-B14F-4D97-AF65-F5344CB8AC3E}">
        <p14:creationId xmlns:p14="http://schemas.microsoft.com/office/powerpoint/2010/main" val="2546162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8229600" cy="4389120"/>
          </a:xfrm>
        </p:spPr>
        <p:txBody>
          <a:bodyPr>
            <a:noAutofit/>
          </a:bodyPr>
          <a:lstStyle/>
          <a:p>
            <a:r>
              <a:rPr lang="en-US" dirty="0" smtClean="0"/>
              <a:t>MPIPOM-TC uses MPI software to run efficiently on multiple processors, allowing for both higher grid resolution and a larger ocean domain than POM-TC</a:t>
            </a:r>
          </a:p>
          <a:p>
            <a:r>
              <a:rPr lang="en-US" dirty="0" smtClean="0"/>
              <a:t>MPIPOM-TC </a:t>
            </a:r>
            <a:r>
              <a:rPr lang="en-US" dirty="0"/>
              <a:t>accepts flexible initialization options</a:t>
            </a:r>
          </a:p>
          <a:p>
            <a:r>
              <a:rPr lang="en-US" dirty="0" smtClean="0"/>
              <a:t>MPIPOM-TC </a:t>
            </a:r>
            <a:r>
              <a:rPr lang="en-US" dirty="0"/>
              <a:t>is an adaptation of sbPOM, which has community support and includes 18 years of physics updates and bug fixes</a:t>
            </a:r>
          </a:p>
          <a:p>
            <a:r>
              <a:rPr lang="en-US" dirty="0" smtClean="0"/>
              <a:t>MPIPOM-TC is a modernized code with </a:t>
            </a:r>
            <a:r>
              <a:rPr lang="en-US" dirty="0" err="1" smtClean="0"/>
              <a:t>NetCDF</a:t>
            </a:r>
            <a:r>
              <a:rPr lang="en-US" dirty="0" smtClean="0"/>
              <a:t> I/O</a:t>
            </a:r>
          </a:p>
          <a:p>
            <a:r>
              <a:rPr lang="en-US" dirty="0" smtClean="0"/>
              <a:t>MPIPOM-TC uses a single prognostic code in all worldwide HWRF ocean basins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838200"/>
          </a:xfrm>
          <a:extLst/>
        </p:spPr>
        <p:txBody>
          <a:bodyPr>
            <a:normAutofit/>
          </a:bodyPr>
          <a:lstStyle/>
          <a:p>
            <a:pPr algn="ctr" eaLnBrk="1" hangingPunct="1"/>
            <a:r>
              <a:rPr lang="en-US" sz="4400" dirty="0" smtClean="0">
                <a:latin typeface="Calibri" charset="0"/>
              </a:rPr>
              <a:t>New Features in MPIPOM</a:t>
            </a:r>
            <a:r>
              <a:rPr lang="en-US" sz="4400" dirty="0">
                <a:latin typeface="Calibri" charset="0"/>
              </a:rPr>
              <a:t>-</a:t>
            </a:r>
            <a:r>
              <a:rPr lang="en-US" sz="4400" dirty="0" smtClean="0">
                <a:latin typeface="Calibri" charset="0"/>
              </a:rPr>
              <a:t>TC</a:t>
            </a:r>
            <a:endParaRPr lang="en-US" sz="44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372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918624"/>
            <a:ext cx="7086600" cy="4786976"/>
          </a:xfrm>
          <a:prstGeom prst="rect">
            <a:avLst/>
          </a:prstGeom>
        </p:spPr>
      </p:pic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534400" cy="1143000"/>
          </a:xfrm>
        </p:spPr>
        <p:txBody>
          <a:bodyPr/>
          <a:lstStyle/>
          <a:p>
            <a:pPr algn="ctr" eaLnBrk="1" hangingPunct="1"/>
            <a:r>
              <a:rPr lang="en-US" sz="4400" dirty="0">
                <a:latin typeface="Calibri" charset="0"/>
              </a:rPr>
              <a:t>POM-TC </a:t>
            </a:r>
            <a:r>
              <a:rPr lang="en-US" sz="4400" dirty="0" smtClean="0">
                <a:latin typeface="Calibri" charset="0"/>
              </a:rPr>
              <a:t>Atlantic Domains:</a:t>
            </a:r>
            <a:br>
              <a:rPr lang="en-US" sz="4400" dirty="0" smtClean="0">
                <a:latin typeface="Calibri" charset="0"/>
              </a:rPr>
            </a:br>
            <a:r>
              <a:rPr lang="en-US" sz="4400" dirty="0" smtClean="0">
                <a:latin typeface="Calibri" charset="0"/>
              </a:rPr>
              <a:t>“United” and </a:t>
            </a:r>
            <a:r>
              <a:rPr lang="ja-JP" altLang="en-US" sz="4400" dirty="0" smtClean="0">
                <a:latin typeface="Calibri" charset="0"/>
              </a:rPr>
              <a:t>“</a:t>
            </a:r>
            <a:r>
              <a:rPr lang="en-US" altLang="ja-JP" sz="4400" dirty="0">
                <a:latin typeface="Calibri" charset="0"/>
              </a:rPr>
              <a:t>East Atlantic</a:t>
            </a:r>
            <a:r>
              <a:rPr lang="ja-JP" altLang="en-US" sz="4400" dirty="0" smtClean="0">
                <a:latin typeface="Calibri" charset="0"/>
              </a:rPr>
              <a:t>”</a:t>
            </a:r>
            <a:endParaRPr lang="en-US" sz="4400" dirty="0">
              <a:latin typeface="Calibri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7620000" y="2147224"/>
            <a:ext cx="0" cy="335280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72" name="TextBox 4"/>
          <p:cNvSpPr txBox="1">
            <a:spLocks noChangeArrowheads="1"/>
          </p:cNvSpPr>
          <p:nvPr/>
        </p:nvSpPr>
        <p:spPr bwMode="auto">
          <a:xfrm>
            <a:off x="7354887" y="3595024"/>
            <a:ext cx="569913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225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953000" y="5804824"/>
            <a:ext cx="2362200" cy="1588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74" name="TextBox 3"/>
          <p:cNvSpPr txBox="1">
            <a:spLocks noChangeArrowheads="1"/>
          </p:cNvSpPr>
          <p:nvPr/>
        </p:nvSpPr>
        <p:spPr bwMode="auto">
          <a:xfrm>
            <a:off x="6135800" y="5587892"/>
            <a:ext cx="569800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smtClean="0"/>
              <a:t>157</a:t>
            </a:r>
            <a:endParaRPr lang="en-US" sz="1800" dirty="0"/>
          </a:p>
        </p:txBody>
      </p:sp>
      <p:sp>
        <p:nvSpPr>
          <p:cNvPr id="32775" name="TextBox 12"/>
          <p:cNvSpPr txBox="1">
            <a:spLocks noChangeArrowheads="1"/>
          </p:cNvSpPr>
          <p:nvPr/>
        </p:nvSpPr>
        <p:spPr bwMode="auto">
          <a:xfrm>
            <a:off x="7315200" y="1947199"/>
            <a:ext cx="6540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/>
              <a:t>47.5°N</a:t>
            </a:r>
          </a:p>
        </p:txBody>
      </p:sp>
      <p:sp>
        <p:nvSpPr>
          <p:cNvPr id="32776" name="TextBox 13"/>
          <p:cNvSpPr txBox="1">
            <a:spLocks noChangeArrowheads="1"/>
          </p:cNvSpPr>
          <p:nvPr/>
        </p:nvSpPr>
        <p:spPr bwMode="auto">
          <a:xfrm>
            <a:off x="7315200" y="5423824"/>
            <a:ext cx="6568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 smtClean="0"/>
              <a:t>10.0°</a:t>
            </a:r>
            <a:r>
              <a:rPr lang="en-US" sz="1200" dirty="0"/>
              <a:t>N</a:t>
            </a:r>
          </a:p>
        </p:txBody>
      </p:sp>
      <p:sp>
        <p:nvSpPr>
          <p:cNvPr id="32777" name="TextBox 14"/>
          <p:cNvSpPr txBox="1">
            <a:spLocks noChangeArrowheads="1"/>
          </p:cNvSpPr>
          <p:nvPr/>
        </p:nvSpPr>
        <p:spPr bwMode="auto">
          <a:xfrm>
            <a:off x="7239000" y="5652424"/>
            <a:ext cx="5619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/>
              <a:t>30°W</a:t>
            </a:r>
          </a:p>
        </p:txBody>
      </p:sp>
      <p:sp>
        <p:nvSpPr>
          <p:cNvPr id="32778" name="TextBox 15"/>
          <p:cNvSpPr txBox="1">
            <a:spLocks noChangeArrowheads="1"/>
          </p:cNvSpPr>
          <p:nvPr/>
        </p:nvSpPr>
        <p:spPr bwMode="auto">
          <a:xfrm>
            <a:off x="4466576" y="5652424"/>
            <a:ext cx="5626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 smtClean="0"/>
              <a:t>60</a:t>
            </a:r>
            <a:r>
              <a:rPr lang="en-US" sz="1200" dirty="0"/>
              <a:t>°W</a:t>
            </a:r>
          </a:p>
        </p:txBody>
      </p:sp>
      <p:sp>
        <p:nvSpPr>
          <p:cNvPr id="32779" name="TextBox 16"/>
          <p:cNvSpPr txBox="1">
            <a:spLocks noChangeArrowheads="1"/>
          </p:cNvSpPr>
          <p:nvPr/>
        </p:nvSpPr>
        <p:spPr bwMode="auto">
          <a:xfrm>
            <a:off x="3505200" y="3482093"/>
            <a:ext cx="14098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dirty="0"/>
              <a:t>~18-km </a:t>
            </a:r>
            <a:r>
              <a:rPr lang="en-US" sz="1800" dirty="0" smtClean="0"/>
              <a:t>grid</a:t>
            </a:r>
          </a:p>
          <a:p>
            <a:pPr algn="ctr" eaLnBrk="1" hangingPunct="1"/>
            <a:r>
              <a:rPr lang="en-US" sz="1800" dirty="0" smtClean="0"/>
              <a:t>spacing</a:t>
            </a:r>
            <a:endParaRPr lang="en-US" sz="1800" dirty="0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5897880" y="5914552"/>
            <a:ext cx="146304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7" idx="3"/>
            <a:endCxn id="36" idx="1"/>
          </p:cNvCxnSpPr>
          <p:nvPr/>
        </p:nvCxnSpPr>
        <p:spPr>
          <a:xfrm>
            <a:off x="1986364" y="5626856"/>
            <a:ext cx="3775612" cy="11668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"/>
          <p:cNvSpPr txBox="1">
            <a:spLocks noChangeArrowheads="1"/>
          </p:cNvSpPr>
          <p:nvPr/>
        </p:nvSpPr>
        <p:spPr bwMode="auto">
          <a:xfrm>
            <a:off x="3773600" y="5423824"/>
            <a:ext cx="569800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smtClean="0"/>
              <a:t>254</a:t>
            </a:r>
            <a:endParaRPr lang="en-US" sz="1800" dirty="0"/>
          </a:p>
        </p:txBody>
      </p:sp>
      <p:sp>
        <p:nvSpPr>
          <p:cNvPr id="36" name="TextBox 14"/>
          <p:cNvSpPr txBox="1">
            <a:spLocks noChangeArrowheads="1"/>
          </p:cNvSpPr>
          <p:nvPr/>
        </p:nvSpPr>
        <p:spPr bwMode="auto">
          <a:xfrm>
            <a:off x="5761976" y="5500024"/>
            <a:ext cx="5626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/>
              <a:t>5</a:t>
            </a:r>
            <a:r>
              <a:rPr lang="en-US" sz="1200" dirty="0" smtClean="0"/>
              <a:t>0</a:t>
            </a:r>
            <a:r>
              <a:rPr lang="en-US" sz="1200" dirty="0"/>
              <a:t>°W</a:t>
            </a:r>
          </a:p>
        </p:txBody>
      </p:sp>
      <p:sp>
        <p:nvSpPr>
          <p:cNvPr id="37" name="TextBox 15"/>
          <p:cNvSpPr txBox="1">
            <a:spLocks noChangeArrowheads="1"/>
          </p:cNvSpPr>
          <p:nvPr/>
        </p:nvSpPr>
        <p:spPr bwMode="auto">
          <a:xfrm>
            <a:off x="1295400" y="5488356"/>
            <a:ext cx="69096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 smtClean="0"/>
              <a:t>98.5°</a:t>
            </a:r>
            <a:r>
              <a:rPr lang="en-US" sz="1200" dirty="0"/>
              <a:t>W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657600" y="5475640"/>
            <a:ext cx="990600" cy="0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723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1"/>
          <p:cNvSpPr>
            <a:spLocks noGrp="1"/>
          </p:cNvSpPr>
          <p:nvPr>
            <p:ph type="title"/>
          </p:nvPr>
        </p:nvSpPr>
        <p:spPr>
          <a:xfrm>
            <a:off x="0" y="381000"/>
            <a:ext cx="9144000" cy="762000"/>
          </a:xfrm>
        </p:spPr>
        <p:txBody>
          <a:bodyPr/>
          <a:lstStyle/>
          <a:p>
            <a:pPr algn="ctr"/>
            <a:r>
              <a:rPr lang="en-US" sz="4400" dirty="0" smtClean="0">
                <a:latin typeface="Calibri" charset="0"/>
              </a:rPr>
              <a:t>MPIPOM-TC </a:t>
            </a:r>
            <a:r>
              <a:rPr lang="en-US" sz="4400" dirty="0">
                <a:latin typeface="Calibri" charset="0"/>
              </a:rPr>
              <a:t>T</a:t>
            </a:r>
            <a:r>
              <a:rPr lang="en-US" sz="4400" dirty="0" smtClean="0">
                <a:latin typeface="Calibri" charset="0"/>
              </a:rPr>
              <a:t>ransatlantic </a:t>
            </a:r>
            <a:r>
              <a:rPr lang="en-US" sz="4400" dirty="0">
                <a:latin typeface="Calibri" charset="0"/>
              </a:rPr>
              <a:t>domain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8305799" y="1989889"/>
            <a:ext cx="0" cy="335280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2"/>
          <p:cNvSpPr txBox="1">
            <a:spLocks noChangeArrowheads="1"/>
          </p:cNvSpPr>
          <p:nvPr/>
        </p:nvSpPr>
        <p:spPr bwMode="auto">
          <a:xfrm>
            <a:off x="8000999" y="1789864"/>
            <a:ext cx="6540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/>
              <a:t>47.5°N</a:t>
            </a:r>
          </a:p>
        </p:txBody>
      </p:sp>
      <p:sp>
        <p:nvSpPr>
          <p:cNvPr id="21" name="TextBox 4"/>
          <p:cNvSpPr txBox="1">
            <a:spLocks noChangeArrowheads="1"/>
          </p:cNvSpPr>
          <p:nvPr/>
        </p:nvSpPr>
        <p:spPr bwMode="auto">
          <a:xfrm>
            <a:off x="8040686" y="3437689"/>
            <a:ext cx="569800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smtClean="0"/>
              <a:t>449</a:t>
            </a:r>
            <a:endParaRPr lang="en-US" sz="1800" dirty="0"/>
          </a:p>
        </p:txBody>
      </p:sp>
      <p:sp>
        <p:nvSpPr>
          <p:cNvPr id="20" name="TextBox 13"/>
          <p:cNvSpPr txBox="1">
            <a:spLocks noChangeArrowheads="1"/>
          </p:cNvSpPr>
          <p:nvPr/>
        </p:nvSpPr>
        <p:spPr bwMode="auto">
          <a:xfrm>
            <a:off x="8000999" y="5266489"/>
            <a:ext cx="6568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 smtClean="0"/>
              <a:t>10.0°</a:t>
            </a:r>
            <a:r>
              <a:rPr lang="en-US" sz="1200" dirty="0"/>
              <a:t>N</a:t>
            </a:r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457200" y="1447800"/>
            <a:ext cx="7670931" cy="5328533"/>
            <a:chOff x="914400" y="1517650"/>
            <a:chExt cx="7907337" cy="5492750"/>
          </a:xfrm>
        </p:grpSpPr>
        <p:pic>
          <p:nvPicPr>
            <p:cNvPr id="12294" name="Picture 4" descr="allatldomainsnoex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1517650"/>
              <a:ext cx="7315200" cy="5492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Straight Connector 6"/>
            <p:cNvCxnSpPr/>
            <p:nvPr/>
          </p:nvCxnSpPr>
          <p:spPr bwMode="auto">
            <a:xfrm>
              <a:off x="1984375" y="2154238"/>
              <a:ext cx="0" cy="3351212"/>
            </a:xfrm>
            <a:prstGeom prst="line">
              <a:avLst/>
            </a:prstGeom>
            <a:ln w="5080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auto">
            <a:xfrm>
              <a:off x="5051425" y="2154238"/>
              <a:ext cx="0" cy="3351212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auto">
            <a:xfrm>
              <a:off x="5854700" y="2154238"/>
              <a:ext cx="0" cy="3351212"/>
            </a:xfrm>
            <a:prstGeom prst="line">
              <a:avLst/>
            </a:prstGeom>
            <a:ln w="508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 bwMode="auto">
            <a:xfrm>
              <a:off x="5937250" y="5932488"/>
              <a:ext cx="1603375" cy="436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cxnSp>
          <p:nvCxnSpPr>
            <p:cNvPr id="17" name="Straight Connector 16"/>
            <p:cNvCxnSpPr/>
            <p:nvPr/>
          </p:nvCxnSpPr>
          <p:spPr bwMode="auto">
            <a:xfrm>
              <a:off x="7467600" y="2127250"/>
              <a:ext cx="0" cy="3383280"/>
            </a:xfrm>
            <a:prstGeom prst="line">
              <a:avLst/>
            </a:prstGeom>
            <a:ln w="825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/>
            <p:cNvCxnSpPr/>
            <p:nvPr/>
          </p:nvCxnSpPr>
          <p:spPr bwMode="auto">
            <a:xfrm>
              <a:off x="1960563" y="2154238"/>
              <a:ext cx="6802436" cy="0"/>
            </a:xfrm>
            <a:prstGeom prst="line">
              <a:avLst/>
            </a:prstGeom>
            <a:ln w="5080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 bwMode="auto">
            <a:xfrm flipV="1">
              <a:off x="1960563" y="5505450"/>
              <a:ext cx="6802437" cy="7938"/>
            </a:xfrm>
            <a:prstGeom prst="line">
              <a:avLst/>
            </a:prstGeom>
            <a:ln w="5080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290" name="TextBox 15"/>
            <p:cNvSpPr txBox="1">
              <a:spLocks noChangeArrowheads="1"/>
            </p:cNvSpPr>
            <p:nvPr/>
          </p:nvSpPr>
          <p:spPr bwMode="auto">
            <a:xfrm>
              <a:off x="7391400" y="3241675"/>
              <a:ext cx="1430337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 dirty="0" smtClean="0"/>
                <a:t>~9 km</a:t>
              </a:r>
              <a:endParaRPr lang="en-US" sz="1800" dirty="0">
                <a:cs typeface="Lucida Grande" charset="0"/>
              </a:endParaRPr>
            </a:p>
            <a:p>
              <a:pPr algn="ctr" eaLnBrk="1" hangingPunct="1"/>
              <a:r>
                <a:rPr lang="en-US" sz="1800" dirty="0">
                  <a:cs typeface="Lucida Grande" charset="0"/>
                </a:rPr>
                <a:t>horizontal </a:t>
              </a:r>
            </a:p>
            <a:p>
              <a:pPr algn="ctr" eaLnBrk="1" hangingPunct="1"/>
              <a:r>
                <a:rPr lang="en-US" sz="1800" dirty="0">
                  <a:cs typeface="Lucida Grande" charset="0"/>
                </a:rPr>
                <a:t>grid spacing</a:t>
              </a:r>
            </a:p>
          </p:txBody>
        </p:sp>
        <p:cxnSp>
          <p:nvCxnSpPr>
            <p:cNvPr id="11" name="Straight Connector 10"/>
            <p:cNvCxnSpPr/>
            <p:nvPr/>
          </p:nvCxnSpPr>
          <p:spPr bwMode="auto">
            <a:xfrm>
              <a:off x="8763000" y="2154238"/>
              <a:ext cx="0" cy="3351212"/>
            </a:xfrm>
            <a:prstGeom prst="line">
              <a:avLst/>
            </a:prstGeom>
            <a:ln w="5080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Arrow Connector 21"/>
          <p:cNvCxnSpPr/>
          <p:nvPr/>
        </p:nvCxnSpPr>
        <p:spPr>
          <a:xfrm flipV="1">
            <a:off x="1452963" y="5619964"/>
            <a:ext cx="6624236" cy="13901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14"/>
          <p:cNvSpPr txBox="1">
            <a:spLocks noChangeArrowheads="1"/>
          </p:cNvSpPr>
          <p:nvPr/>
        </p:nvSpPr>
        <p:spPr bwMode="auto">
          <a:xfrm>
            <a:off x="7995835" y="5481465"/>
            <a:ext cx="69096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 smtClean="0"/>
              <a:t>15.3°</a:t>
            </a:r>
            <a:r>
              <a:rPr lang="en-US" sz="1200" dirty="0"/>
              <a:t>W</a:t>
            </a:r>
          </a:p>
        </p:txBody>
      </p:sp>
      <p:sp>
        <p:nvSpPr>
          <p:cNvPr id="24" name="TextBox 15"/>
          <p:cNvSpPr txBox="1">
            <a:spLocks noChangeArrowheads="1"/>
          </p:cNvSpPr>
          <p:nvPr/>
        </p:nvSpPr>
        <p:spPr bwMode="auto">
          <a:xfrm>
            <a:off x="1295400" y="5638800"/>
            <a:ext cx="69096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 smtClean="0"/>
              <a:t>98.5°</a:t>
            </a:r>
            <a:r>
              <a:rPr lang="en-US" sz="1200" dirty="0"/>
              <a:t>W</a:t>
            </a:r>
          </a:p>
        </p:txBody>
      </p: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5678600" y="5574268"/>
            <a:ext cx="569800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smtClean="0"/>
              <a:t>869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30878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0"/>
            <a:ext cx="9144001" cy="753774"/>
          </a:xfrm>
        </p:spPr>
        <p:txBody>
          <a:bodyPr>
            <a:noAutofit/>
          </a:bodyPr>
          <a:lstStyle/>
          <a:p>
            <a:pPr algn="ctr"/>
            <a:r>
              <a:rPr lang="en-US" sz="4400" dirty="0" smtClean="0">
                <a:latin typeface="Calibri"/>
                <a:cs typeface="Calibri"/>
              </a:rPr>
              <a:t>MPIPOM </a:t>
            </a:r>
            <a:r>
              <a:rPr lang="en-US" sz="4400" dirty="0">
                <a:latin typeface="Calibri"/>
                <a:cs typeface="Calibri"/>
              </a:rPr>
              <a:t>d</a:t>
            </a:r>
            <a:r>
              <a:rPr lang="en-US" sz="4400" dirty="0" smtClean="0">
                <a:latin typeface="Calibri"/>
                <a:cs typeface="Calibri"/>
              </a:rPr>
              <a:t>omains </a:t>
            </a:r>
            <a:r>
              <a:rPr lang="en-US" sz="4400" dirty="0">
                <a:latin typeface="Calibri"/>
                <a:cs typeface="Calibri"/>
              </a:rPr>
              <a:t>w</a:t>
            </a:r>
            <a:r>
              <a:rPr lang="en-US" sz="4400" dirty="0" smtClean="0">
                <a:latin typeface="Calibri"/>
                <a:cs typeface="Calibri"/>
              </a:rPr>
              <a:t>orldwide </a:t>
            </a:r>
            <a:endParaRPr lang="en-US" sz="4400" dirty="0">
              <a:latin typeface="Calibri"/>
              <a:cs typeface="Calibri"/>
            </a:endParaRPr>
          </a:p>
        </p:txBody>
      </p:sp>
      <p:pic>
        <p:nvPicPr>
          <p:cNvPr id="3" name="Picture 2" descr="domain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909709"/>
            <a:ext cx="9144000" cy="314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442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7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9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|74.9|31.5|11.3|24.6|17.8|28.8|21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6|7.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8_Default Design">
  <a:themeElements>
    <a:clrScheme name="Default Design 2">
      <a:dk1>
        <a:srgbClr val="000000"/>
      </a:dk1>
      <a:lt1>
        <a:srgbClr val="FFFFFF"/>
      </a:lt1>
      <a:dk2>
        <a:srgbClr val="0000FF"/>
      </a:dk2>
      <a:lt2>
        <a:srgbClr val="FFFF00"/>
      </a:lt2>
      <a:accent1>
        <a:srgbClr val="FF9900"/>
      </a:accent1>
      <a:accent2>
        <a:srgbClr val="00FFFF"/>
      </a:accent2>
      <a:accent3>
        <a:srgbClr val="AAAAFF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3091</TotalTime>
  <Words>2751</Words>
  <Application>Microsoft Macintosh PowerPoint</Application>
  <PresentationFormat>On-screen Show (4:3)</PresentationFormat>
  <Paragraphs>518</Paragraphs>
  <Slides>45</Slides>
  <Notes>6</Notes>
  <HiddenSlides>0</HiddenSlides>
  <MMClips>0</MMClips>
  <ScaleCrop>false</ScaleCrop>
  <HeadingPairs>
    <vt:vector size="6" baseType="variant"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Flow</vt:lpstr>
      <vt:lpstr>Office Theme</vt:lpstr>
      <vt:lpstr>18_Default Design</vt:lpstr>
      <vt:lpstr>1_Office Theme</vt:lpstr>
      <vt:lpstr>2_Office Theme</vt:lpstr>
      <vt:lpstr>Adjacency</vt:lpstr>
      <vt:lpstr>Equation</vt:lpstr>
      <vt:lpstr>      Ready for Stormy Weather?  Isaac Ginis Graduate School of Oceanography  University of Rhode Island                                             </vt:lpstr>
      <vt:lpstr>Why Couple a Fully 3-D Ocean Model to a Hurricane Model?</vt:lpstr>
      <vt:lpstr>Early history of Princeton Ocean Model</vt:lpstr>
      <vt:lpstr>Developing POM for Tropical Cyclones</vt:lpstr>
      <vt:lpstr>Developing a new MPIPOM-TC</vt:lpstr>
      <vt:lpstr>New Features in MPIPOM-TC</vt:lpstr>
      <vt:lpstr>POM-TC Atlantic Domains: “United” and “East Atlantic”</vt:lpstr>
      <vt:lpstr>MPIPOM-TC Transatlantic domain</vt:lpstr>
      <vt:lpstr>MPIPOM domains worldwide </vt:lpstr>
      <vt:lpstr>PowerPoint Presentation</vt:lpstr>
      <vt:lpstr>Sigma Vertical Coordinate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1-D processes</vt:lpstr>
      <vt:lpstr>Vertical Mixing Parameterization</vt:lpstr>
      <vt:lpstr>3-D processes</vt:lpstr>
      <vt:lpstr>PowerPoint Presentation</vt:lpstr>
      <vt:lpstr>Hurricane Edouard 09/15 12Z, 2014</vt:lpstr>
      <vt:lpstr>Hurricane Edouard 09/15 12Z, 2014</vt:lpstr>
      <vt:lpstr>PowerPoint Presentation</vt:lpstr>
      <vt:lpstr>PowerPoint Presentation</vt:lpstr>
      <vt:lpstr>PowerPoint Presentation</vt:lpstr>
      <vt:lpstr>PowerPoint Presentation</vt:lpstr>
      <vt:lpstr>Flexible Initialization Options</vt:lpstr>
      <vt:lpstr>PowerPoint Presentation</vt:lpstr>
      <vt:lpstr>Feature-based Initialization</vt:lpstr>
      <vt:lpstr>MPIPOM North Indian Domain:  Ocean Response to Cyclone Phailin with FB initialization: 2013100600-1400</vt:lpstr>
      <vt:lpstr>MPIPOM-TC North Indian Domain:  Ocean Response to Cyclone Phailin with NCODA initialization: 2013100600-1400</vt:lpstr>
      <vt:lpstr>Evaluation of Ocean Initialization Options: Hurricane Edouard (2014)</vt:lpstr>
      <vt:lpstr>Evaluation of Ocean Initialization Options: Comparison with AXBTs</vt:lpstr>
      <vt:lpstr>Evaluation of Ocean Initialization Options: Comparison with AXBTs</vt:lpstr>
      <vt:lpstr>PowerPoint Presentation</vt:lpstr>
      <vt:lpstr>Motivation: air-sea fluxes and turbulent mixing above/below sea surface are significantly modified by surface waves in high wind conditions.</vt:lpstr>
      <vt:lpstr>PowerPoint Presentation</vt:lpstr>
      <vt:lpstr>PowerPoint Presentation</vt:lpstr>
      <vt:lpstr>Examples of sea state dependent Cd in WW3-MPIPOM coupled model (wind is prescribed)</vt:lpstr>
      <vt:lpstr>Wave dependent surface boundary conditions in the ocean model</vt:lpstr>
      <vt:lpstr>Hurricane Edouard, Coupled WW3-MPIPOM:  Effect of wave dependent surface boundary conditions </vt:lpstr>
      <vt:lpstr>Langmuir turbulence modifications in KPP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Richard</dc:creator>
  <cp:lastModifiedBy>Mrinal Biswas</cp:lastModifiedBy>
  <cp:revision>241</cp:revision>
  <dcterms:created xsi:type="dcterms:W3CDTF">2006-08-16T00:00:00Z</dcterms:created>
  <dcterms:modified xsi:type="dcterms:W3CDTF">2016-01-23T22:31:55Z</dcterms:modified>
</cp:coreProperties>
</file>